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3" r:id="rId3"/>
    <p:sldId id="259" r:id="rId4"/>
    <p:sldId id="260" r:id="rId5"/>
    <p:sldId id="265" r:id="rId6"/>
    <p:sldId id="266" r:id="rId7"/>
    <p:sldId id="269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1AF2"/>
    <a:srgbClr val="FF6600"/>
    <a:srgbClr val="33CC33"/>
    <a:srgbClr val="070783"/>
    <a:srgbClr val="2C06CC"/>
    <a:srgbClr val="066C84"/>
    <a:srgbClr val="057560"/>
    <a:srgbClr val="FE25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2863C8-A5C9-4FE7-8917-45E1DE36A14C}" type="datetimeFigureOut">
              <a:rPr lang="zh-CN" altLang="en-US"/>
              <a:pPr>
                <a:defRPr/>
              </a:pPr>
              <a:t>2014-6-21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2A55EF7-6163-4FB4-8038-F2EEC071A8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65D4EF-2CDE-4E1B-94E2-875E6E1159FD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/>
          <p:nvPr userDrawn="1"/>
        </p:nvSpPr>
        <p:spPr>
          <a:xfrm>
            <a:off x="290513" y="1076325"/>
            <a:ext cx="8482012" cy="114300"/>
          </a:xfrm>
          <a:custGeom>
            <a:avLst/>
            <a:gdLst>
              <a:gd name="connsiteX0" fmla="*/ 28575 w 8482012"/>
              <a:gd name="connsiteY0" fmla="*/ 28575 h 114300"/>
              <a:gd name="connsiteX1" fmla="*/ 8453437 w 8482012"/>
              <a:gd name="connsiteY1" fmla="*/ 28575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482012" h="114300">
                <a:moveTo>
                  <a:pt x="28575" y="28575"/>
                </a:moveTo>
                <a:lnTo>
                  <a:pt x="8453437" y="28575"/>
                </a:lnTo>
              </a:path>
            </a:pathLst>
          </a:custGeom>
          <a:ln>
            <a:solidFill>
              <a:srgbClr val="07078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25400"/>
            <a:ext cx="10033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83B6-35AC-4CBF-AA80-21BFD8D0F3EA}" type="datetimeFigureOut">
              <a:rPr lang="zh-CN" altLang="en-US"/>
              <a:pPr>
                <a:defRPr/>
              </a:pPr>
              <a:t>2014-6-21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D9EBA-0F0F-4F64-A217-B67776D2BE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" y="1773238"/>
            <a:ext cx="254476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14"/>
          <p:cNvSpPr>
            <a:spLocks/>
          </p:cNvSpPr>
          <p:nvPr userDrawn="1"/>
        </p:nvSpPr>
        <p:spPr bwMode="gray">
          <a:xfrm>
            <a:off x="0" y="765175"/>
            <a:ext cx="3059113" cy="5184775"/>
          </a:xfrm>
          <a:custGeom>
            <a:avLst/>
            <a:gdLst>
              <a:gd name="T0" fmla="*/ 858 w 2408"/>
              <a:gd name="T1" fmla="*/ 0 h 4334"/>
              <a:gd name="T2" fmla="*/ 1984 w 2408"/>
              <a:gd name="T3" fmla="*/ 2582 h 4334"/>
              <a:gd name="T4" fmla="*/ 0 w 2408"/>
              <a:gd name="T5" fmla="*/ 4326 h 4334"/>
              <a:gd name="T6" fmla="*/ 1208 w 2408"/>
              <a:gd name="T7" fmla="*/ 4334 h 4334"/>
              <a:gd name="T8" fmla="*/ 2272 w 2408"/>
              <a:gd name="T9" fmla="*/ 2566 h 4334"/>
              <a:gd name="T10" fmla="*/ 998 w 2408"/>
              <a:gd name="T11" fmla="*/ 2 h 4334"/>
              <a:gd name="T12" fmla="*/ 858 w 2408"/>
              <a:gd name="T13" fmla="*/ 0 h 4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8" h="4334">
                <a:moveTo>
                  <a:pt x="858" y="0"/>
                </a:moveTo>
                <a:cubicBezTo>
                  <a:pt x="2020" y="270"/>
                  <a:pt x="2408" y="1630"/>
                  <a:pt x="1984" y="2582"/>
                </a:cubicBezTo>
                <a:cubicBezTo>
                  <a:pt x="1560" y="3534"/>
                  <a:pt x="880" y="3975"/>
                  <a:pt x="0" y="4326"/>
                </a:cubicBezTo>
                <a:lnTo>
                  <a:pt x="1208" y="4334"/>
                </a:lnTo>
                <a:cubicBezTo>
                  <a:pt x="1520" y="4078"/>
                  <a:pt x="2144" y="3342"/>
                  <a:pt x="2272" y="2566"/>
                </a:cubicBezTo>
                <a:cubicBezTo>
                  <a:pt x="2400" y="1790"/>
                  <a:pt x="2278" y="418"/>
                  <a:pt x="998" y="2"/>
                </a:cubicBezTo>
                <a:lnTo>
                  <a:pt x="858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27451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cxnSp>
        <p:nvCxnSpPr>
          <p:cNvPr id="6" name="直接连接符 9"/>
          <p:cNvCxnSpPr/>
          <p:nvPr userDrawn="1"/>
        </p:nvCxnSpPr>
        <p:spPr>
          <a:xfrm>
            <a:off x="3175" y="765175"/>
            <a:ext cx="9144000" cy="0"/>
          </a:xfrm>
          <a:prstGeom prst="line">
            <a:avLst/>
          </a:prstGeom>
          <a:ln>
            <a:solidFill>
              <a:srgbClr val="2C06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10"/>
          <p:cNvCxnSpPr/>
          <p:nvPr userDrawn="1"/>
        </p:nvCxnSpPr>
        <p:spPr>
          <a:xfrm>
            <a:off x="0" y="5949950"/>
            <a:ext cx="9144000" cy="0"/>
          </a:xfrm>
          <a:prstGeom prst="line">
            <a:avLst/>
          </a:prstGeom>
          <a:ln>
            <a:solidFill>
              <a:srgbClr val="2C06C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62064" y="1671599"/>
            <a:ext cx="5542384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03848" y="3645024"/>
            <a:ext cx="4496544" cy="122413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3CC0-C2CD-4874-9F89-E0DF04950D04}" type="datetime1">
              <a:rPr lang="zh-CN" altLang="en-US"/>
              <a:pPr>
                <a:defRPr/>
              </a:pPr>
              <a:t>2014-6-21</a:t>
            </a:fld>
            <a:endParaRPr lang="zh-CN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AC1C-3633-43BA-A361-9BBA780E7B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C7AF876-A706-4BC9-8418-6CC59D52E22F}" type="datetimeFigureOut">
              <a:rPr lang="zh-CN" altLang="en-US"/>
              <a:pPr>
                <a:defRPr/>
              </a:pPr>
              <a:t>2014-6-21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3D342D1-6688-4E18-A7A3-981D008C1B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 descr="get?name=T1Bu_JByBg1aCvBVd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168525"/>
            <a:ext cx="5148262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1331913" y="549275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zh-CN" altLang="en-US" sz="4400">
                <a:solidFill>
                  <a:srgbClr val="431AF2"/>
                </a:solidFill>
                <a:latin typeface="Calibri" pitchFamily="34" charset="0"/>
              </a:rPr>
              <a:t>核酸的细胞化学</a:t>
            </a:r>
            <a:r>
              <a:rPr lang="zh-CN" altLang="en-US" sz="4400">
                <a:latin typeface="Calibri" pitchFamily="34" charset="0"/>
              </a:rPr>
              <a:t/>
            </a:r>
            <a:br>
              <a:rPr lang="zh-CN" altLang="en-US" sz="4400">
                <a:latin typeface="Calibri" pitchFamily="34" charset="0"/>
              </a:rPr>
            </a:br>
            <a:r>
              <a:rPr lang="zh-CN" altLang="en-US" sz="4400">
                <a:latin typeface="Calibri" pitchFamily="34" charset="0"/>
              </a:rPr>
              <a:t> </a:t>
            </a:r>
            <a:r>
              <a:rPr lang="en-US" altLang="zh-CN" sz="2800" b="1">
                <a:solidFill>
                  <a:srgbClr val="431AF2"/>
                </a:solidFill>
                <a:latin typeface="Calibri" pitchFamily="34" charset="0"/>
              </a:rPr>
              <a:t>Feulgen</a:t>
            </a:r>
            <a:r>
              <a:rPr lang="zh-CN" altLang="en-US" sz="2800" b="1">
                <a:solidFill>
                  <a:srgbClr val="431AF2"/>
                </a:solidFill>
                <a:latin typeface="Calibri" pitchFamily="34" charset="0"/>
              </a:rPr>
              <a:t>反应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ChangeArrowheads="1"/>
          </p:cNvSpPr>
          <p:nvPr/>
        </p:nvSpPr>
        <p:spPr bwMode="auto">
          <a:xfrm>
            <a:off x="250825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实验目的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altLang="zh-CN" sz="3200" b="1">
                <a:solidFill>
                  <a:schemeClr val="hlink"/>
                </a:solidFill>
              </a:rPr>
              <a:t>1</a:t>
            </a:r>
            <a:r>
              <a:rPr lang="zh-CN" altLang="en-US" sz="3200" b="1">
                <a:solidFill>
                  <a:schemeClr val="hlink"/>
                </a:solidFill>
              </a:rPr>
              <a:t>．观察细胞内核酸的分布。</a:t>
            </a:r>
          </a:p>
          <a:p>
            <a:pPr marL="342900" indent="-342900"/>
            <a:r>
              <a:rPr lang="en-US" altLang="zh-CN" sz="3200" b="1">
                <a:solidFill>
                  <a:schemeClr val="hlink"/>
                </a:solidFill>
              </a:rPr>
              <a:t>2</a:t>
            </a:r>
            <a:r>
              <a:rPr lang="zh-CN" altLang="en-US" sz="3200" b="1">
                <a:solidFill>
                  <a:schemeClr val="hlink"/>
                </a:solidFill>
              </a:rPr>
              <a:t>．掌握核酸的染色方法。</a:t>
            </a:r>
          </a:p>
        </p:txBody>
      </p:sp>
      <p:pic>
        <p:nvPicPr>
          <p:cNvPr id="7171" name="Picture 7" descr="t01f8cbeced5202847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997200"/>
            <a:ext cx="26574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 descr="54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724150"/>
            <a:ext cx="41433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ChangeArrowheads="1"/>
          </p:cNvSpPr>
          <p:nvPr/>
        </p:nvSpPr>
        <p:spPr bwMode="auto">
          <a:xfrm>
            <a:off x="395288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实验原理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600200"/>
            <a:ext cx="83629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zh-CN" altLang="en-US" sz="3200">
              <a:solidFill>
                <a:srgbClr val="FFFF66"/>
              </a:solidFill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         利用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1N HCl 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、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60℃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下水解时，可将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DNA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分子中嘌呤碱基与去氧核糖之间的糖苷键打断，使嘌呤脱下，并使去氧核糖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C-1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位置释放醛基与席夫试剂反应显紫红色。细胞中只有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DNA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才具有这种专一的孚尔根反应，因此利用孚尔根反应，可以鉴定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DNA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的存在。并广泛应用于核及染色体的研究中。</a:t>
            </a:r>
            <a:r>
              <a:rPr lang="zh-CN" altLang="en-US" sz="32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实验材料及仪器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971550" y="1773238"/>
            <a:ext cx="72580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实验材料：做好的小鼠肝的石蜡切片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zh-CN" altLang="en-US" sz="3200" b="1">
              <a:solidFill>
                <a:srgbClr val="431AF2"/>
              </a:solidFill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实验器材：水浴锅，染色缸，盖玻片，显微镜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zh-CN" altLang="en-US" sz="3200" b="1">
              <a:solidFill>
                <a:srgbClr val="431AF2"/>
              </a:solidFill>
              <a:latin typeface="宋体" charset="-122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实验试剂：卡诺固定液，</a:t>
            </a:r>
            <a:r>
              <a:rPr lang="en-US" altLang="zh-CN" sz="3200" b="1">
                <a:solidFill>
                  <a:srgbClr val="431AF2"/>
                </a:solidFill>
                <a:latin typeface="宋体" charset="-122"/>
              </a:rPr>
              <a:t>1mol/L</a:t>
            </a: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盐酸溶液，</a:t>
            </a:r>
            <a:r>
              <a:rPr lang="en-US" altLang="zh-CN" sz="3200" b="1">
                <a:solidFill>
                  <a:srgbClr val="431AF2"/>
                </a:solidFill>
                <a:latin typeface="宋体" charset="-122"/>
              </a:rPr>
              <a:t>Schif </a:t>
            </a: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试剂，</a:t>
            </a:r>
            <a:r>
              <a:rPr lang="en-US" altLang="zh-CN" sz="3200" b="1">
                <a:solidFill>
                  <a:srgbClr val="431AF2"/>
                </a:solidFill>
                <a:latin typeface="宋体" charset="-122"/>
              </a:rPr>
              <a:t>1</a:t>
            </a:r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％亮绿，酒精，二甲苯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zh-CN" altLang="en-US" sz="3200" b="1">
              <a:solidFill>
                <a:srgbClr val="431AF2"/>
              </a:solidFill>
              <a:latin typeface="宋体" charset="-122"/>
            </a:endParaRPr>
          </a:p>
          <a:p>
            <a:pPr marL="342900" indent="-342900"/>
            <a:r>
              <a:rPr lang="zh-CN" altLang="en-US" sz="3200" b="1">
                <a:solidFill>
                  <a:srgbClr val="431AF2"/>
                </a:solidFill>
                <a:latin typeface="宋体" charset="-122"/>
              </a:rPr>
              <a:t>  </a:t>
            </a:r>
            <a:endParaRPr lang="zh-CN" altLang="en-US" sz="3200" b="1">
              <a:solidFill>
                <a:srgbClr val="431AF2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zh-CN" altLang="en-US" b="1">
              <a:solidFill>
                <a:srgbClr val="431AF2"/>
              </a:solidFill>
            </a:endParaRPr>
          </a:p>
          <a:p>
            <a:pPr marL="342900" indent="-342900"/>
            <a:r>
              <a:rPr lang="zh-CN" altLang="en-US" b="1">
                <a:solidFill>
                  <a:srgbClr val="431AF2"/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实验步骤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539750" y="1268413"/>
            <a:ext cx="8281988" cy="5233987"/>
            <a:chOff x="385" y="709"/>
            <a:chExt cx="5217" cy="3479"/>
          </a:xfrm>
        </p:grpSpPr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476" y="709"/>
              <a:ext cx="1361" cy="789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rgbClr val="FFFF66"/>
                </a:buClr>
                <a:buFont typeface="Wingdings" pitchFamily="2" charset="2"/>
                <a:buNone/>
                <a:defRPr/>
              </a:pP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制作小鼠肝脏石蜡切片脱蜡至复水</a:t>
              </a:r>
              <a:endParaRPr lang="zh-CN" altLang="en-US" sz="2400">
                <a:solidFill>
                  <a:srgbClr val="431AF2"/>
                </a:solidFill>
              </a:endParaRPr>
            </a:p>
          </p:txBody>
        </p:sp>
        <p:sp>
          <p:nvSpPr>
            <p:cNvPr id="10244" name="AutoShape 33"/>
            <p:cNvSpPr>
              <a:spLocks noChangeArrowheads="1"/>
            </p:cNvSpPr>
            <p:nvPr/>
          </p:nvSpPr>
          <p:spPr bwMode="auto">
            <a:xfrm>
              <a:off x="2064" y="981"/>
              <a:ext cx="635" cy="226"/>
            </a:xfrm>
            <a:prstGeom prst="rightArrow">
              <a:avLst>
                <a:gd name="adj1" fmla="val 50000"/>
                <a:gd name="adj2" fmla="val 702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2925" y="845"/>
              <a:ext cx="1802" cy="547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1mol/L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盐酸溶液（室温）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1min</a:t>
              </a:r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3061" y="1933"/>
              <a:ext cx="1802" cy="547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1mol/L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盐酸溶液（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60 </a:t>
              </a:r>
              <a:r>
                <a:rPr lang="en-US" altLang="zh-CN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℃</a:t>
              </a:r>
              <a:r>
                <a:rPr lang="en-US" altLang="zh-CN" b="1">
                  <a:solidFill>
                    <a:srgbClr val="431AF2"/>
                  </a:solidFill>
                </a:rPr>
                <a:t> 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）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1min</a:t>
              </a:r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476" y="2024"/>
              <a:ext cx="1802" cy="5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1mol/L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盐酸溶液（室温）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1min</a:t>
              </a:r>
            </a:p>
          </p:txBody>
        </p:sp>
        <p:sp>
          <p:nvSpPr>
            <p:cNvPr id="10248" name="AutoShape 37"/>
            <p:cNvSpPr>
              <a:spLocks noChangeArrowheads="1"/>
            </p:cNvSpPr>
            <p:nvPr/>
          </p:nvSpPr>
          <p:spPr bwMode="auto">
            <a:xfrm>
              <a:off x="2381" y="2115"/>
              <a:ext cx="589" cy="181"/>
            </a:xfrm>
            <a:prstGeom prst="leftArrow">
              <a:avLst>
                <a:gd name="adj1" fmla="val 50000"/>
                <a:gd name="adj2" fmla="val 813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9" name="AutoShape 38"/>
            <p:cNvSpPr>
              <a:spLocks noChangeArrowheads="1"/>
            </p:cNvSpPr>
            <p:nvPr/>
          </p:nvSpPr>
          <p:spPr bwMode="auto">
            <a:xfrm>
              <a:off x="3833" y="1434"/>
              <a:ext cx="227" cy="408"/>
            </a:xfrm>
            <a:prstGeom prst="downArrow">
              <a:avLst>
                <a:gd name="adj1" fmla="val 50000"/>
                <a:gd name="adj2" fmla="val 4493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431" y="2976"/>
              <a:ext cx="1802" cy="548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放入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Schiff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试剂，室温</a:t>
              </a:r>
              <a:r>
                <a:rPr lang="en-US" altLang="zh-CN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1h</a:t>
              </a:r>
              <a:r>
                <a:rPr lang="zh-CN" altLang="en-US" sz="2400" b="1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（避光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）</a:t>
              </a:r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3515" y="2931"/>
              <a:ext cx="1406" cy="547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defRPr/>
              </a:pPr>
              <a:r>
                <a:rPr lang="zh-CN" altLang="en-US" sz="2400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流水洗</a:t>
              </a:r>
              <a:r>
                <a:rPr lang="en-US" altLang="zh-CN" sz="2400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5min</a:t>
              </a:r>
              <a:r>
                <a:rPr lang="zh-CN" altLang="en-US" sz="2400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；</a:t>
              </a:r>
            </a:p>
            <a:p>
              <a:pPr marL="342900" indent="-342900">
                <a:defRPr/>
              </a:pPr>
              <a:r>
                <a:rPr lang="zh-CN" altLang="en-US" sz="2400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蒸馏水洗片刻</a:t>
              </a:r>
            </a:p>
          </p:txBody>
        </p:sp>
        <p:sp>
          <p:nvSpPr>
            <p:cNvPr id="10252" name="AutoShape 41"/>
            <p:cNvSpPr>
              <a:spLocks noChangeArrowheads="1"/>
            </p:cNvSpPr>
            <p:nvPr/>
          </p:nvSpPr>
          <p:spPr bwMode="auto">
            <a:xfrm>
              <a:off x="1292" y="2614"/>
              <a:ext cx="227" cy="317"/>
            </a:xfrm>
            <a:prstGeom prst="downArrow">
              <a:avLst>
                <a:gd name="adj1" fmla="val 50000"/>
                <a:gd name="adj2" fmla="val 34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385" y="2614"/>
              <a:ext cx="84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b="1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蒸馏水稍洗</a:t>
              </a:r>
            </a:p>
          </p:txBody>
        </p:sp>
        <p:sp>
          <p:nvSpPr>
            <p:cNvPr id="10254" name="AutoShape 43"/>
            <p:cNvSpPr>
              <a:spLocks noChangeArrowheads="1"/>
            </p:cNvSpPr>
            <p:nvPr/>
          </p:nvSpPr>
          <p:spPr bwMode="auto">
            <a:xfrm>
              <a:off x="2426" y="3249"/>
              <a:ext cx="908" cy="227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84" name="Rectangle 44"/>
            <p:cNvSpPr>
              <a:spLocks noChangeArrowheads="1"/>
            </p:cNvSpPr>
            <p:nvPr/>
          </p:nvSpPr>
          <p:spPr bwMode="auto">
            <a:xfrm>
              <a:off x="2381" y="2841"/>
              <a:ext cx="1179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亚硫酸盐溶液洗</a:t>
              </a:r>
              <a:r>
                <a:rPr lang="en-US" altLang="zh-CN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zh-CN" altLang="en-US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次，共</a:t>
              </a:r>
              <a:r>
                <a:rPr lang="en-US" altLang="zh-CN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6min</a:t>
              </a:r>
            </a:p>
          </p:txBody>
        </p:sp>
        <p:sp>
          <p:nvSpPr>
            <p:cNvPr id="10285" name="Rectangle 45"/>
            <p:cNvSpPr>
              <a:spLocks noChangeArrowheads="1"/>
            </p:cNvSpPr>
            <p:nvPr/>
          </p:nvSpPr>
          <p:spPr bwMode="auto">
            <a:xfrm>
              <a:off x="4468" y="3475"/>
              <a:ext cx="113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b="1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zh-CN" altLang="en-US" b="1">
                  <a:solidFill>
                    <a:srgbClr val="431AF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％的亮绿乙醇 溶液复染数秒钟</a:t>
              </a:r>
            </a:p>
          </p:txBody>
        </p:sp>
        <p:sp>
          <p:nvSpPr>
            <p:cNvPr id="10257" name="AutoShape 46"/>
            <p:cNvSpPr>
              <a:spLocks noChangeArrowheads="1"/>
            </p:cNvSpPr>
            <p:nvPr/>
          </p:nvSpPr>
          <p:spPr bwMode="auto">
            <a:xfrm>
              <a:off x="4150" y="3521"/>
              <a:ext cx="227" cy="363"/>
            </a:xfrm>
            <a:prstGeom prst="downArrow">
              <a:avLst>
                <a:gd name="adj1" fmla="val 50000"/>
                <a:gd name="adj2" fmla="val 39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3923" y="3884"/>
              <a:ext cx="544" cy="30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defRPr/>
              </a:pPr>
              <a:r>
                <a:rPr lang="zh-CN" altLang="en-US" sz="2400">
                  <a:solidFill>
                    <a:srgbClr val="431AF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charset="-122"/>
                </a:rPr>
                <a:t>镜检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ChangeArrowheads="1"/>
          </p:cNvSpPr>
          <p:nvPr/>
        </p:nvSpPr>
        <p:spPr bwMode="auto">
          <a:xfrm>
            <a:off x="46831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实验步骤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   </a:t>
            </a:r>
            <a:r>
              <a:rPr lang="zh-CN" altLang="en-US" sz="3200" b="1">
                <a:solidFill>
                  <a:srgbClr val="FE250E"/>
                </a:solidFill>
                <a:latin typeface="Calibri" pitchFamily="34" charset="0"/>
              </a:rPr>
              <a:t>如需制作永久切片，需进行以下步骤：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        上述步骤蒸馏水吸干后，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95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％酒精浸泡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1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～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2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分钟，无水乙醇浸泡两次，每次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3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～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5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分钟进行脱水。然后利用二甲苯和无水乙醇等量混合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5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分钟，再换二甲苯两次每次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5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分钟，最后中性树胶封藏。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ChangeArrowheads="1"/>
          </p:cNvSpPr>
          <p:nvPr/>
        </p:nvSpPr>
        <p:spPr bwMode="auto">
          <a:xfrm>
            <a:off x="46831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【</a:t>
            </a:r>
            <a:r>
              <a:rPr lang="zh-CN" altLang="en-US" sz="4400">
                <a:solidFill>
                  <a:srgbClr val="FF6600"/>
                </a:solidFill>
                <a:latin typeface="Calibri" pitchFamily="34" charset="0"/>
              </a:rPr>
              <a:t>实验结果</a:t>
            </a:r>
            <a:r>
              <a:rPr lang="en-US" altLang="zh-CN" sz="4400">
                <a:solidFill>
                  <a:srgbClr val="FF6600"/>
                </a:solidFill>
                <a:latin typeface="Calibri" pitchFamily="34" charset="0"/>
              </a:rPr>
              <a:t>】</a:t>
            </a:r>
          </a:p>
        </p:txBody>
      </p:sp>
      <p:pic>
        <p:nvPicPr>
          <p:cNvPr id="13321" name="Picture 9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3213100"/>
            <a:ext cx="61214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39750" y="1341438"/>
            <a:ext cx="82296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0550" indent="-590550" eaLnBrk="0" hangingPunct="0">
              <a:spcBef>
                <a:spcPct val="20000"/>
              </a:spcBef>
              <a:buClr>
                <a:srgbClr val="FFFF66"/>
              </a:buClr>
              <a:buFont typeface="Wingdings" pitchFamily="2" charset="2"/>
              <a:buNone/>
            </a:pP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         DNA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主要分布在细胞核，经</a:t>
            </a:r>
            <a:r>
              <a:rPr lang="en-US" altLang="zh-CN" sz="3200" b="1">
                <a:solidFill>
                  <a:srgbClr val="431AF2"/>
                </a:solidFill>
                <a:latin typeface="Calibri" pitchFamily="34" charset="0"/>
              </a:rPr>
              <a:t>Schiff</a:t>
            </a:r>
            <a:r>
              <a:rPr lang="zh-CN" altLang="en-US" sz="3200" b="1">
                <a:solidFill>
                  <a:srgbClr val="431AF2"/>
                </a:solidFill>
                <a:latin typeface="Calibri" pitchFamily="34" charset="0"/>
              </a:rPr>
              <a:t>试剂反应着色后，细胞核呈紫红色。细胞质和核仁被亮绿复染成浅绿色。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</p:bldLst>
  </p:timing>
</p:sld>
</file>

<file path=ppt/theme/theme1.xml><?xml version="1.0" encoding="utf-8"?>
<a:theme xmlns:a="http://schemas.openxmlformats.org/drawingml/2006/main" name="新建 Microsoft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447</Words>
  <Application>Microsoft Office PowerPoint</Application>
  <PresentationFormat>全屏显示(4:3)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Calibri</vt:lpstr>
      <vt:lpstr>Wingdings</vt:lpstr>
      <vt:lpstr>新建 Microsoft PowerPoint 演示文稿</vt:lpstr>
      <vt:lpstr>新建 Microsoft PowerPoint 演示文稿</vt:lpstr>
      <vt:lpstr>新建 Microsoft PowerPoint 演示文稿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微软用户</cp:lastModifiedBy>
  <cp:revision>29</cp:revision>
  <dcterms:created xsi:type="dcterms:W3CDTF">2014-04-15T01:48:22Z</dcterms:created>
  <dcterms:modified xsi:type="dcterms:W3CDTF">2014-06-21T04:12:08Z</dcterms:modified>
</cp:coreProperties>
</file>