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tiff" ContentType="image/tif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64" r:id="rId2"/>
    <p:sldId id="263" r:id="rId3"/>
    <p:sldId id="259" r:id="rId4"/>
    <p:sldId id="260" r:id="rId5"/>
    <p:sldId id="265" r:id="rId6"/>
    <p:sldId id="266" r:id="rId7"/>
    <p:sldId id="268" r:id="rId8"/>
    <p:sldId id="35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99" r:id="rId36"/>
    <p:sldId id="300" r:id="rId37"/>
    <p:sldId id="302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57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50" r:id="rId85"/>
    <p:sldId id="351" r:id="rId86"/>
    <p:sldId id="352" r:id="rId87"/>
    <p:sldId id="353" r:id="rId88"/>
    <p:sldId id="355" r:id="rId89"/>
    <p:sldId id="356" r:id="rId9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83"/>
    <a:srgbClr val="2C06CC"/>
    <a:srgbClr val="431AF2"/>
    <a:srgbClr val="066C84"/>
    <a:srgbClr val="057560"/>
    <a:srgbClr val="15DC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4D09C-F6C6-483E-8DA4-BF263B33C818}" type="datetimeFigureOut">
              <a:rPr lang="zh-CN" altLang="en-US" smtClean="0"/>
              <a:pPr/>
              <a:t>2015-03-26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B2586-B5E3-4038-B67B-C59E8C57D3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8467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2586-B5E3-4038-B67B-C59E8C57D31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2015-03-26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Freeform 3"/>
          <p:cNvSpPr/>
          <p:nvPr userDrawn="1"/>
        </p:nvSpPr>
        <p:spPr>
          <a:xfrm>
            <a:off x="290709" y="1076325"/>
            <a:ext cx="8482012" cy="114300"/>
          </a:xfrm>
          <a:custGeom>
            <a:avLst/>
            <a:gdLst>
              <a:gd name="connsiteX0" fmla="*/ 28575 w 8482012"/>
              <a:gd name="connsiteY0" fmla="*/ 28575 h 114300"/>
              <a:gd name="connsiteX1" fmla="*/ 8453437 w 8482012"/>
              <a:gd name="connsiteY1" fmla="*/ 28575 h 114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82012" h="114300">
                <a:moveTo>
                  <a:pt x="28575" y="28575"/>
                </a:moveTo>
                <a:lnTo>
                  <a:pt x="8453437" y="28575"/>
                </a:lnTo>
              </a:path>
            </a:pathLst>
          </a:custGeom>
          <a:ln>
            <a:solidFill>
              <a:srgbClr val="07078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6" y="25314"/>
            <a:ext cx="1003372" cy="993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62064" y="1671599"/>
            <a:ext cx="5542384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3848" y="3645024"/>
            <a:ext cx="4496544" cy="122413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3CC0-C2CD-4874-9F89-E0DF04950D04}" type="datetime1">
              <a:rPr lang="zh-CN" altLang="en-US"/>
              <a:pPr>
                <a:defRPr/>
              </a:pPr>
              <a:t>2015-03-26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6B710-256C-4B04-AD89-EE6C8A22F8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2544397" cy="2520280"/>
          </a:xfrm>
          <a:prstGeom prst="rect">
            <a:avLst/>
          </a:prstGeom>
        </p:spPr>
      </p:pic>
      <p:sp>
        <p:nvSpPr>
          <p:cNvPr id="7" name="Freeform 14"/>
          <p:cNvSpPr>
            <a:spLocks/>
          </p:cNvSpPr>
          <p:nvPr userDrawn="1"/>
        </p:nvSpPr>
        <p:spPr bwMode="gray">
          <a:xfrm>
            <a:off x="0" y="764704"/>
            <a:ext cx="3059832" cy="5184576"/>
          </a:xfrm>
          <a:custGeom>
            <a:avLst/>
            <a:gdLst>
              <a:gd name="T0" fmla="*/ 858 w 2408"/>
              <a:gd name="T1" fmla="*/ 0 h 4334"/>
              <a:gd name="T2" fmla="*/ 1984 w 2408"/>
              <a:gd name="T3" fmla="*/ 2582 h 4334"/>
              <a:gd name="T4" fmla="*/ 0 w 2408"/>
              <a:gd name="T5" fmla="*/ 4326 h 4334"/>
              <a:gd name="T6" fmla="*/ 1208 w 2408"/>
              <a:gd name="T7" fmla="*/ 4334 h 4334"/>
              <a:gd name="T8" fmla="*/ 2272 w 2408"/>
              <a:gd name="T9" fmla="*/ 2566 h 4334"/>
              <a:gd name="T10" fmla="*/ 998 w 2408"/>
              <a:gd name="T11" fmla="*/ 2 h 4334"/>
              <a:gd name="T12" fmla="*/ 858 w 2408"/>
              <a:gd name="T13" fmla="*/ 0 h 4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8" h="4334">
                <a:moveTo>
                  <a:pt x="858" y="0"/>
                </a:moveTo>
                <a:cubicBezTo>
                  <a:pt x="2020" y="270"/>
                  <a:pt x="2408" y="1630"/>
                  <a:pt x="1984" y="2582"/>
                </a:cubicBezTo>
                <a:cubicBezTo>
                  <a:pt x="1560" y="3534"/>
                  <a:pt x="880" y="3975"/>
                  <a:pt x="0" y="4326"/>
                </a:cubicBezTo>
                <a:lnTo>
                  <a:pt x="1208" y="4334"/>
                </a:lnTo>
                <a:cubicBezTo>
                  <a:pt x="1520" y="4078"/>
                  <a:pt x="2144" y="3342"/>
                  <a:pt x="2272" y="2566"/>
                </a:cubicBezTo>
                <a:cubicBezTo>
                  <a:pt x="2400" y="1790"/>
                  <a:pt x="2278" y="418"/>
                  <a:pt x="998" y="2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677" y="764704"/>
            <a:ext cx="9144000" cy="0"/>
          </a:xfrm>
          <a:prstGeom prst="line">
            <a:avLst/>
          </a:prstGeom>
          <a:ln>
            <a:solidFill>
              <a:srgbClr val="2C06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5949280"/>
            <a:ext cx="9144000" cy="0"/>
          </a:xfrm>
          <a:prstGeom prst="line">
            <a:avLst/>
          </a:prstGeom>
          <a:ln>
            <a:solidFill>
              <a:srgbClr val="2C06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097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2015-03-26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3848" y="3900550"/>
            <a:ext cx="4496544" cy="122413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zh-CN" altLang="en-US" sz="3300" b="1" dirty="0" smtClean="0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李全顺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zh-CN" altLang="en-US" sz="3300" b="1" dirty="0" smtClean="0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吉林大学生命科学学院</a:t>
            </a: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095517" y="1582391"/>
            <a:ext cx="5542384" cy="1470025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A50021"/>
                </a:solidFill>
                <a:latin typeface="Times New Roman" pitchFamily="18" charset="0"/>
                <a:ea typeface="楷体_GB2312" pitchFamily="49" charset="-122"/>
              </a:rPr>
              <a:t>研究创新实验</a:t>
            </a:r>
            <a:endParaRPr lang="zh-CN" alt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42857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3042056" y="569403"/>
            <a:ext cx="292417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中文文献的查阅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6906" y="1176437"/>
            <a:ext cx="8848725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8100" algn="just">
              <a:lnSpc>
                <a:spcPct val="125000"/>
              </a:lnSpc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中国学术文献总库（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CNKI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）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25000"/>
              </a:lnSpc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万方数据库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25000"/>
              </a:lnSpc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维普中文期刊全文数据库   </a:t>
            </a:r>
          </a:p>
        </p:txBody>
      </p:sp>
      <p:pic>
        <p:nvPicPr>
          <p:cNvPr id="4" name="图片 5" descr="1.JPG"/>
          <p:cNvPicPr>
            <a:picLocks noChangeAspect="1"/>
          </p:cNvPicPr>
          <p:nvPr/>
        </p:nvPicPr>
        <p:blipFill>
          <a:blip r:embed="rId2"/>
          <a:srcRect l="11250" t="36667" r="12361" b="25555"/>
          <a:stretch>
            <a:fillRect/>
          </a:stretch>
        </p:blipFill>
        <p:spPr bwMode="auto">
          <a:xfrm>
            <a:off x="500034" y="2582895"/>
            <a:ext cx="80724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71472" y="3500438"/>
            <a:ext cx="764386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70272" y="4087625"/>
            <a:ext cx="164307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1472" y="4094244"/>
            <a:ext cx="114300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2.JPG"/>
          <p:cNvPicPr>
            <a:picLocks noChangeAspect="1"/>
          </p:cNvPicPr>
          <p:nvPr/>
        </p:nvPicPr>
        <p:blipFill>
          <a:blip r:embed="rId2"/>
          <a:srcRect l="3333" t="24445" r="1666" b="11111"/>
          <a:stretch>
            <a:fillRect/>
          </a:stretch>
        </p:blipFill>
        <p:spPr bwMode="auto">
          <a:xfrm>
            <a:off x="214282" y="1142984"/>
            <a:ext cx="86868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857356" y="538027"/>
            <a:ext cx="5036956" cy="576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8100" algn="just">
              <a:lnSpc>
                <a:spcPct val="125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中国学术文献总库（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CNKI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）</a:t>
            </a:r>
            <a:endParaRPr lang="en-US" altLang="zh-CN" sz="2800" b="1" dirty="0">
              <a:solidFill>
                <a:srgbClr val="C0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3.bmp"/>
          <p:cNvPicPr>
            <a:picLocks noChangeAspect="1"/>
          </p:cNvPicPr>
          <p:nvPr/>
        </p:nvPicPr>
        <p:blipFill>
          <a:blip r:embed="rId2"/>
          <a:srcRect l="11667" t="32699" r="10001" b="10001"/>
          <a:stretch>
            <a:fillRect/>
          </a:stretch>
        </p:blipFill>
        <p:spPr bwMode="auto">
          <a:xfrm>
            <a:off x="142844" y="1214422"/>
            <a:ext cx="850112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372521" y="571480"/>
            <a:ext cx="17859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专利检索</a:t>
            </a:r>
          </a:p>
        </p:txBody>
      </p:sp>
      <p:sp>
        <p:nvSpPr>
          <p:cNvPr id="4" name="矩形 3"/>
          <p:cNvSpPr/>
          <p:nvPr/>
        </p:nvSpPr>
        <p:spPr>
          <a:xfrm>
            <a:off x="642910" y="2928934"/>
            <a:ext cx="285752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4.bmp"/>
          <p:cNvPicPr>
            <a:picLocks noChangeAspect="1"/>
          </p:cNvPicPr>
          <p:nvPr/>
        </p:nvPicPr>
        <p:blipFill>
          <a:blip r:embed="rId2"/>
          <a:srcRect l="3333" t="20000" r="11665" b="7777"/>
          <a:stretch>
            <a:fillRect/>
          </a:stretch>
        </p:blipFill>
        <p:spPr bwMode="auto">
          <a:xfrm>
            <a:off x="500034" y="1214422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2301309" y="578099"/>
            <a:ext cx="44243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英文文献的查阅</a:t>
            </a:r>
            <a:r>
              <a:rPr kumimoji="1" lang="en-US" altLang="zh-CN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——NCBI</a:t>
            </a:r>
            <a:endParaRPr kumimoji="1" lang="zh-CN" altLang="en-US" sz="2800" b="1" dirty="0">
              <a:solidFill>
                <a:srgbClr val="A5002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3108" y="1571612"/>
            <a:ext cx="121444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未命名.bmp"/>
          <p:cNvPicPr>
            <a:picLocks noChangeAspect="1"/>
          </p:cNvPicPr>
          <p:nvPr/>
        </p:nvPicPr>
        <p:blipFill>
          <a:blip r:embed="rId2"/>
          <a:srcRect l="5000" t="33333" r="3276" b="11111"/>
          <a:stretch>
            <a:fillRect/>
          </a:stretch>
        </p:blipFill>
        <p:spPr bwMode="auto">
          <a:xfrm>
            <a:off x="285720" y="1214422"/>
            <a:ext cx="85725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2267856" y="578099"/>
            <a:ext cx="52562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英文文献的查阅</a:t>
            </a:r>
            <a:r>
              <a:rPr kumimoji="1" lang="en-US" altLang="zh-CN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——NCBI</a:t>
            </a:r>
            <a:endParaRPr kumimoji="1" lang="zh-CN" altLang="en-US" sz="2800" b="1" dirty="0">
              <a:solidFill>
                <a:srgbClr val="A5002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43768" y="1214422"/>
            <a:ext cx="1285884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467725" cy="5011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ACS (American Chemistry Society)</a:t>
            </a: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Elsevier (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荷兰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Elsevier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出版集团）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John Wiley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出版公司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RSC</a:t>
            </a: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Springer</a:t>
            </a: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HighWire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Press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（斯坦福大学图书馆创立）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PNAS</a:t>
            </a: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Nature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及集团出版物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Science Online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214678" y="566948"/>
            <a:ext cx="294322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常见外文数据库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1719" t="31250" r="10156" b="8333"/>
          <a:stretch>
            <a:fillRect/>
          </a:stretch>
        </p:blipFill>
        <p:spPr bwMode="auto">
          <a:xfrm>
            <a:off x="214282" y="1214422"/>
            <a:ext cx="8458200" cy="528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2881877" y="578099"/>
            <a:ext cx="52339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常用外文数据库</a:t>
            </a:r>
          </a:p>
        </p:txBody>
      </p:sp>
      <p:sp>
        <p:nvSpPr>
          <p:cNvPr id="4" name="矩形 3"/>
          <p:cNvSpPr/>
          <p:nvPr/>
        </p:nvSpPr>
        <p:spPr>
          <a:xfrm>
            <a:off x="2357422" y="1500174"/>
            <a:ext cx="50006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57422" y="2714620"/>
            <a:ext cx="121444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63418" y="3962519"/>
            <a:ext cx="171451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00562" y="4714884"/>
            <a:ext cx="107157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56581" y="5214950"/>
            <a:ext cx="157163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1188" y="4500570"/>
            <a:ext cx="50006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74569" y="5214950"/>
            <a:ext cx="100013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357422" y="3214686"/>
            <a:ext cx="121444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572264" y="4230500"/>
            <a:ext cx="500066" cy="247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3125" t="23958" r="1563" b="10417"/>
          <a:stretch>
            <a:fillRect/>
          </a:stretch>
        </p:blipFill>
        <p:spPr bwMode="auto">
          <a:xfrm>
            <a:off x="304800" y="1219200"/>
            <a:ext cx="8610600" cy="5138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120938" y="560329"/>
            <a:ext cx="287179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英文文献的检索</a:t>
            </a:r>
            <a:endParaRPr kumimoji="1" lang="zh-CN" altLang="en-US" sz="2800" b="1" dirty="0">
              <a:solidFill>
                <a:srgbClr val="A5002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5160" y="1477872"/>
            <a:ext cx="3000396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2786050" y="544646"/>
            <a:ext cx="35719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三、方案的科学设计</a:t>
            </a:r>
            <a:endParaRPr kumimoji="1" lang="zh-CN" altLang="en-US" sz="2800" b="1" dirty="0">
              <a:solidFill>
                <a:srgbClr val="A5002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-16722" y="1531182"/>
            <a:ext cx="89154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要求学生填写好研究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创新实验申请书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，申请书内容包括：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实验题目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；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实验的理论依据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（实验研究的目的意义、实验原理、主要参考文献及出处等）；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实验方案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（实验目标、实验内容和关键问题，拟采用的实验方法、技术路线及可行性分析，创新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点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，实验时间安排等）；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设计小组人员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（项目负责人姓名、项目组成员）；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实验基础要求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（实验材料、仪器设备、试剂及配制等）；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申请者承诺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；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教师推荐意见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；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实验中心评审意见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。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这个过程可让学生了解科研课题申报的程序，培养学生用精炼语言表达自己的创新思想和设计方案，锻炼学生综合归纳的能力。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56" y="1192120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A50021"/>
                </a:solidFill>
                <a:latin typeface="Times New Roman" pitchFamily="18" charset="0"/>
              </a:rPr>
              <a:t>基本要求：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20313" t="23811" r="24219" b="9375"/>
          <a:stretch>
            <a:fillRect/>
          </a:stretch>
        </p:blipFill>
        <p:spPr bwMode="auto">
          <a:xfrm>
            <a:off x="285720" y="1165286"/>
            <a:ext cx="4648200" cy="526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527396" y="1200612"/>
            <a:ext cx="4330884" cy="50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3810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填写之前，仔细阅读填表须知；</a:t>
            </a:r>
          </a:p>
          <a:p>
            <a:pPr marL="685800" indent="-3810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  <a:p>
            <a:pPr marL="685800" indent="-3810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2.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先填写个人信息及项目基</a:t>
            </a:r>
          </a:p>
          <a:p>
            <a:pPr marL="685800" indent="-3810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    本信息内容，之后进行正</a:t>
            </a:r>
          </a:p>
          <a:p>
            <a:pPr marL="685800" indent="-3810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    文的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填写；</a:t>
            </a: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  <a:p>
            <a:pPr marL="685800" indent="-3810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  <a:p>
            <a:pPr marL="685800" indent="-3810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3.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填写完毕后，务必认真修</a:t>
            </a: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  <a:p>
            <a:pPr marL="685800" indent="-3810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   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改、检查。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2859218" y="566948"/>
            <a:ext cx="321471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项目申请书的撰写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gray">
          <a:xfrm>
            <a:off x="3475326" y="495510"/>
            <a:ext cx="200026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A50021"/>
                </a:solidFill>
                <a:latin typeface="宋体" pitchFamily="2" charset="-122"/>
                <a:ea typeface="宋体" pitchFamily="2" charset="-122"/>
              </a:rPr>
              <a:t>课程概况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83996" y="1140287"/>
            <a:ext cx="8459970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A50021"/>
                </a:solidFill>
                <a:latin typeface="Times New Roman" pitchFamily="18" charset="0"/>
                <a:ea typeface="楷体_GB2312" pitchFamily="49" charset="-122"/>
              </a:rPr>
              <a:t>课程名称：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研究创新实验</a:t>
            </a: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A50021"/>
                </a:solidFill>
                <a:latin typeface="Times New Roman" pitchFamily="18" charset="0"/>
                <a:ea typeface="楷体_GB2312" pitchFamily="49" charset="-122"/>
              </a:rPr>
              <a:t>课程代码：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07334010</a:t>
            </a: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A50021"/>
                </a:solidFill>
                <a:latin typeface="Times New Roman" pitchFamily="18" charset="0"/>
                <a:ea typeface="楷体_GB2312" pitchFamily="49" charset="-122"/>
              </a:rPr>
              <a:t>课程类别：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学科基础课程</a:t>
            </a: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A50021"/>
                </a:solidFill>
                <a:latin typeface="Times New Roman" pitchFamily="18" charset="0"/>
                <a:ea typeface="楷体_GB2312" pitchFamily="49" charset="-122"/>
              </a:rPr>
              <a:t>课程性质：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选修</a:t>
            </a: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A50021"/>
                </a:solidFill>
                <a:latin typeface="Times New Roman" pitchFamily="18" charset="0"/>
                <a:ea typeface="楷体_GB2312" pitchFamily="49" charset="-122"/>
              </a:rPr>
              <a:t>面向专业：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生物科学、生物技术、药物制剂、制药工程、</a:t>
            </a: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                    化学生物学</a:t>
            </a: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A50021"/>
                </a:solidFill>
                <a:latin typeface="Times New Roman" pitchFamily="18" charset="0"/>
                <a:ea typeface="楷体_GB2312" pitchFamily="49" charset="-122"/>
              </a:rPr>
              <a:t>开课学期：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第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4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、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5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学期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A50021"/>
                </a:solidFill>
                <a:latin typeface="Times New Roman" pitchFamily="18" charset="0"/>
                <a:ea typeface="楷体_GB2312" pitchFamily="49" charset="-122"/>
              </a:rPr>
              <a:t>学时学分：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64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学时（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学分）</a:t>
            </a:r>
          </a:p>
        </p:txBody>
      </p:sp>
    </p:spTree>
    <p:extLst>
      <p:ext uri="{BB962C8B-B14F-4D97-AF65-F5344CB8AC3E}">
        <p14:creationId xmlns="" xmlns:p14="http://schemas.microsoft.com/office/powerpoint/2010/main" val="39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357158" y="1147516"/>
            <a:ext cx="8458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回答：为什么？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具体包括：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研究背景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国内外研究现状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研究目的与意义（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必要性和重要性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提出拟解决的问题和要达到的目标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参考文献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2951228" y="549178"/>
            <a:ext cx="292417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立项背景和依据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228600" y="1162974"/>
            <a:ext cx="8686800" cy="5353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以问题导引的方式来写研究意义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：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简要分析机理及主要研究热点，引出目前主要存在的问题；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针对主要问题，带出本项目要解决的问题；以此为切入点来阐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述项目的意义及预期目标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以及相关的理论意义与应用价值。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常见问题：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文献综述不够，对国内外研究缺乏真正了解；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提出问题不符合实际情况；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对研究手段不熟悉，有些提法不妥当；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对国内外现状缺少系统性、逻辑性、针对性的归纳分析；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缺少</a:t>
            </a: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逻辑</a:t>
            </a:r>
            <a:r>
              <a:rPr kumimoji="1" lang="zh-CN" alt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性</a:t>
            </a: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与</a:t>
            </a: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层次感，没有做到随时点题。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2946338" y="582631"/>
            <a:ext cx="52339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立项背景和依据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3000364" y="566948"/>
            <a:ext cx="285752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立项背景和依据</a:t>
            </a:r>
          </a:p>
        </p:txBody>
      </p:sp>
      <p:sp>
        <p:nvSpPr>
          <p:cNvPr id="3" name="内容占位符 2"/>
          <p:cNvSpPr>
            <a:spLocks/>
          </p:cNvSpPr>
          <p:nvPr/>
        </p:nvSpPr>
        <p:spPr bwMode="auto">
          <a:xfrm>
            <a:off x="214282" y="1142984"/>
            <a:ext cx="86868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研究现状分析的写法：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从科学问题切入，简要论述国内外研究成果，并引出当前</a:t>
            </a:r>
            <a:r>
              <a:rPr kumimoji="1" lang="zh-CN" altLang="en-US" sz="24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研究热点方向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从研究方向展开，详细分析国内外在本方向上的研究进展，引出阐述机理或发明新方法的</a:t>
            </a:r>
            <a:r>
              <a:rPr kumimoji="1" lang="zh-CN" altLang="en-US" sz="24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关键问题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所在；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围绕关键问题，详细论述国内外以往的研究结果、当前的现状、今后的发展趋势，综合分析后提出</a:t>
            </a:r>
            <a:r>
              <a:rPr kumimoji="1" lang="zh-CN" altLang="en-US" sz="24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尚未解决的问题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提出本项目的</a:t>
            </a:r>
            <a:r>
              <a:rPr kumimoji="1" lang="zh-CN" altLang="en-US" sz="24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研究设想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及要</a:t>
            </a:r>
            <a:r>
              <a:rPr kumimoji="1" lang="zh-CN" altLang="en-US" sz="24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解决的科学问题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将课题组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的前期研究结果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融合在立项依据中。</a:t>
            </a:r>
            <a:endParaRPr kumimoji="1" lang="zh-CN" altLang="en-US" sz="2400" b="1" dirty="0">
              <a:solidFill>
                <a:srgbClr val="A5002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357158" y="1214422"/>
            <a:ext cx="8458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回答：做什么？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具体包括：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主要研究内容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拟解决的关键问题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重点和难点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154391" y="566948"/>
            <a:ext cx="2495549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项目研究内容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357158" y="1142984"/>
            <a:ext cx="8458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具体要求：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内容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要适当，重点突出，确保研究周期内完成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；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与目标相辅相成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，为研究目标服务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；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篇幅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适当，注意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与研究方案及技术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路线区分。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存在问题：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内容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过多，研究期限内难以完成；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内容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分散，不能阐明研究目标。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578129" y="555797"/>
            <a:ext cx="253364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研究</a:t>
            </a: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279101" y="1114063"/>
            <a:ext cx="8458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具体要求：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找出关键问题，同时提出解决策略。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什么是关键问题？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本项目研究中对达到预期目标有重要影响的某些研究内容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或因素；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为达到预期目标所必须解决和掌握的关键技术或研究手段。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2928926" y="566948"/>
            <a:ext cx="3138491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拟解决的关键问题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285720" y="1142984"/>
            <a:ext cx="8458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回答：本项目的突破点？</a:t>
            </a:r>
            <a:endParaRPr kumimoji="1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什么是创新性？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创新性不等同于先进性。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原始创新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新原理、新机理、新技术、新方法、新手段等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手段创新、应用创新、方法学创新等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在前人工作基础上的发展与完善；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原有技术方法修改后应用于本项目。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2857488" y="566948"/>
            <a:ext cx="306705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项目特色与创新点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357158" y="1169818"/>
            <a:ext cx="8305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团队条件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对该项目的兴趣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可以学到的技术与方法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可以提高的能力与素质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674672" y="566948"/>
            <a:ext cx="209549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申请理由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346007" y="1147516"/>
            <a:ext cx="8458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回答：怎么做？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具体包括：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研究方案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技术路线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可行性分析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406690" y="557119"/>
            <a:ext cx="257176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项目实施方案</a:t>
            </a:r>
            <a:endParaRPr kumimoji="1" lang="en-US" altLang="zh-CN" sz="2800" b="1" dirty="0">
              <a:solidFill>
                <a:srgbClr val="A5002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312554" y="1158666"/>
            <a:ext cx="8545726" cy="519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具体要求：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针对所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提出的科学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问题，结合研究内容，将操作步骤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和关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键环节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简明扼要地表达。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常见问题：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方案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不清晰、不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深入；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设计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思路不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清晰；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描述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过于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琐碎。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428992" y="566948"/>
            <a:ext cx="198119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研究方案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gray">
          <a:xfrm>
            <a:off x="3094104" y="495510"/>
            <a:ext cx="2871791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A50021"/>
                </a:solidFill>
                <a:latin typeface="宋体" pitchFamily="2" charset="-122"/>
                <a:ea typeface="宋体" pitchFamily="2" charset="-122"/>
              </a:rPr>
              <a:t>教学任务与目的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85720" y="1214422"/>
            <a:ext cx="8429684" cy="3933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全面提高学生获取信息、综合分析、解决问题及科研创新</a:t>
            </a: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  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能力；</a:t>
            </a: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培养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学生</a:t>
            </a:r>
            <a:r>
              <a:rPr lang="zh-CN" altLang="en-US" sz="2400" b="1" dirty="0">
                <a:solidFill>
                  <a:srgbClr val="000066"/>
                </a:solidFill>
                <a:latin typeface="宋体" pitchFamily="2" charset="-122"/>
                <a:ea typeface="楷体_GB2312" pitchFamily="49" charset="-122"/>
              </a:rPr>
              <a:t>“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勤于思考、勇于探索</a:t>
            </a:r>
            <a:r>
              <a:rPr lang="zh-CN" altLang="en-US" sz="2400" b="1" dirty="0">
                <a:solidFill>
                  <a:srgbClr val="000066"/>
                </a:solidFill>
                <a:latin typeface="宋体" pitchFamily="2" charset="-122"/>
                <a:ea typeface="楷体_GB2312" pitchFamily="49" charset="-122"/>
              </a:rPr>
              <a:t>”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的科学品质，培养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学</a:t>
            </a: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   生科学实验现象鉴别能力、数据处理与分析能力、语言表</a:t>
            </a: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  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达能力和突发事故的应变能力；</a:t>
            </a: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培养学生的科研兴趣及团队合作精神。</a:t>
            </a:r>
          </a:p>
        </p:txBody>
      </p:sp>
    </p:spTree>
    <p:extLst>
      <p:ext uri="{BB962C8B-B14F-4D97-AF65-F5344CB8AC3E}">
        <p14:creationId xmlns="" xmlns:p14="http://schemas.microsoft.com/office/powerpoint/2010/main" val="1925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8596" y="1214422"/>
            <a:ext cx="3222365" cy="369332"/>
          </a:xfrm>
          <a:prstGeom prst="rect">
            <a:avLst/>
          </a:prstGeom>
          <a:solidFill>
            <a:srgbClr val="00CC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嗜热组蛋白基因工程菌的构建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953120" y="1537119"/>
            <a:ext cx="0" cy="5482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14344" y="2105408"/>
            <a:ext cx="1389832" cy="334120"/>
          </a:xfrm>
          <a:prstGeom prst="rect">
            <a:avLst/>
          </a:prstGeom>
          <a:solidFill>
            <a:srgbClr val="00CC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嗜热组蛋白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79939" y="1642781"/>
            <a:ext cx="971062" cy="30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分离纯化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690081" y="1224417"/>
            <a:ext cx="1672047" cy="1212255"/>
            <a:chOff x="3996" y="190"/>
            <a:chExt cx="1102" cy="849"/>
          </a:xfrm>
        </p:grpSpPr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3996" y="190"/>
              <a:ext cx="620" cy="234"/>
            </a:xfrm>
            <a:prstGeom prst="rect">
              <a:avLst/>
            </a:prstGeom>
            <a:solidFill>
              <a:srgbClr val="00CCFF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rPr>
                <a:t>PEI25K</a:t>
              </a: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4080" y="805"/>
              <a:ext cx="409" cy="234"/>
            </a:xfrm>
            <a:prstGeom prst="rect">
              <a:avLst/>
            </a:prstGeom>
            <a:solidFill>
              <a:srgbClr val="00CCFF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rPr>
                <a:t>PEN</a:t>
              </a: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4272" y="480"/>
              <a:ext cx="82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rPr>
                <a:t>Michael</a:t>
              </a:r>
              <a:r>
                <a:rPr lang="zh-CN" altLang="en-US" sz="16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rPr>
                <a:t>加成</a:t>
              </a:r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272" y="421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91928" y="2119687"/>
            <a:ext cx="2216752" cy="334120"/>
          </a:xfrm>
          <a:prstGeom prst="rect">
            <a:avLst/>
          </a:prstGeom>
          <a:solidFill>
            <a:srgbClr val="00CC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与</a:t>
            </a:r>
            <a:r>
              <a:rPr lang="en-US" altLang="zh-CN" sz="1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DNA</a:t>
            </a:r>
            <a:r>
              <a:rPr lang="zh-CN" altLang="en-US" sz="1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相互作用研究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2777006" y="2291030"/>
            <a:ext cx="87395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5908680" y="2291030"/>
            <a:ext cx="80112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1962224" y="2458090"/>
            <a:ext cx="0" cy="342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7119473" y="2428105"/>
            <a:ext cx="0" cy="342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1994087" y="2783643"/>
            <a:ext cx="509807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4379258" y="2822195"/>
            <a:ext cx="436978" cy="616837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3357554" y="3429000"/>
            <a:ext cx="2472033" cy="685374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zh-CN" altLang="en-US" sz="1800" b="1" dirty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4625058" y="4158675"/>
            <a:ext cx="0" cy="205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1315861" y="4385705"/>
            <a:ext cx="64090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1320413" y="4389988"/>
            <a:ext cx="0" cy="479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4625058" y="4402839"/>
            <a:ext cx="0" cy="479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7729421" y="4389988"/>
            <a:ext cx="0" cy="479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501080" y="4865466"/>
            <a:ext cx="1772188" cy="334120"/>
          </a:xfrm>
          <a:prstGeom prst="rect">
            <a:avLst/>
          </a:prstGeom>
          <a:solidFill>
            <a:srgbClr val="00CC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与</a:t>
            </a:r>
            <a:r>
              <a:rPr lang="en-US" altLang="zh-CN" sz="1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DNA</a:t>
            </a:r>
            <a:r>
              <a:rPr lang="zh-CN" altLang="en-US" sz="1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相互作用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3701032" y="4899735"/>
            <a:ext cx="1860190" cy="332692"/>
          </a:xfrm>
          <a:prstGeom prst="rect">
            <a:avLst/>
          </a:prstGeom>
          <a:solidFill>
            <a:srgbClr val="00CC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介导</a:t>
            </a:r>
            <a:r>
              <a:rPr lang="en-US" altLang="zh-CN" sz="1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p53</a:t>
            </a:r>
            <a:r>
              <a:rPr lang="zh-CN" altLang="en-US" sz="1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基因转染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6937398" y="4885457"/>
            <a:ext cx="1515767" cy="332692"/>
          </a:xfrm>
          <a:prstGeom prst="rect">
            <a:avLst/>
          </a:prstGeom>
          <a:solidFill>
            <a:srgbClr val="00CC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免疫原性研究</a:t>
            </a:r>
          </a:p>
        </p:txBody>
      </p:sp>
      <p:sp>
        <p:nvSpPr>
          <p:cNvPr id="24" name="AutoShape 30"/>
          <p:cNvSpPr>
            <a:spLocks noChangeArrowheads="1"/>
          </p:cNvSpPr>
          <p:nvPr/>
        </p:nvSpPr>
        <p:spPr bwMode="auto">
          <a:xfrm>
            <a:off x="1170202" y="5199586"/>
            <a:ext cx="291319" cy="616837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" name="AutoShape 31"/>
          <p:cNvSpPr>
            <a:spLocks noChangeArrowheads="1"/>
          </p:cNvSpPr>
          <p:nvPr/>
        </p:nvSpPr>
        <p:spPr bwMode="auto">
          <a:xfrm>
            <a:off x="4511261" y="5238139"/>
            <a:ext cx="291319" cy="616837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7583761" y="5238139"/>
            <a:ext cx="291319" cy="616837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7" name="Oval 33"/>
          <p:cNvSpPr>
            <a:spLocks noChangeArrowheads="1"/>
          </p:cNvSpPr>
          <p:nvPr/>
        </p:nvSpPr>
        <p:spPr bwMode="auto">
          <a:xfrm>
            <a:off x="142845" y="5842124"/>
            <a:ext cx="2500330" cy="685374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zh-CN" altLang="en-US" sz="1800" b="1" dirty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>
            <a:off x="3505302" y="5867826"/>
            <a:ext cx="2257719" cy="685374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zh-CN" altLang="en-US" sz="1800" b="1" dirty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9" name="Oval 35"/>
          <p:cNvSpPr>
            <a:spLocks noChangeArrowheads="1"/>
          </p:cNvSpPr>
          <p:nvPr/>
        </p:nvSpPr>
        <p:spPr bwMode="auto">
          <a:xfrm>
            <a:off x="6600561" y="5854975"/>
            <a:ext cx="2257719" cy="685374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zh-CN" altLang="en-US" sz="1800" b="1" dirty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white">
          <a:xfrm>
            <a:off x="3428992" y="555797"/>
            <a:ext cx="187642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技术路线</a:t>
            </a:r>
          </a:p>
        </p:txBody>
      </p:sp>
      <p:sp>
        <p:nvSpPr>
          <p:cNvPr id="35" name="矩形 34"/>
          <p:cNvSpPr/>
          <p:nvPr/>
        </p:nvSpPr>
        <p:spPr>
          <a:xfrm>
            <a:off x="3463744" y="3567713"/>
            <a:ext cx="2465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latin typeface="Times New Roman" pitchFamily="18" charset="0"/>
                <a:ea typeface="宋体" pitchFamily="2" charset="-122"/>
              </a:rPr>
              <a:t>嗜热组蛋白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-PEN</a:t>
            </a:r>
            <a:r>
              <a:rPr lang="zh-CN" altLang="en-US" b="1" dirty="0" smtClean="0">
                <a:latin typeface="Times New Roman" pitchFamily="18" charset="0"/>
                <a:ea typeface="宋体" pitchFamily="2" charset="-122"/>
              </a:rPr>
              <a:t>载体</a:t>
            </a:r>
            <a:endParaRPr lang="zh-CN" altLang="en-US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14282" y="6000768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latin typeface="Times New Roman" pitchFamily="18" charset="0"/>
                <a:ea typeface="宋体" pitchFamily="2" charset="-122"/>
              </a:rPr>
              <a:t>双组分协同效应分析</a:t>
            </a:r>
            <a:endParaRPr lang="zh-CN" altLang="en-US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643306" y="6000768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latin typeface="Times New Roman" pitchFamily="18" charset="0"/>
                <a:ea typeface="宋体" pitchFamily="2" charset="-122"/>
              </a:rPr>
              <a:t>肿瘤基因治疗研究</a:t>
            </a:r>
            <a:endParaRPr lang="zh-CN" altLang="en-US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786578" y="6000768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latin typeface="Times New Roman" pitchFamily="18" charset="0"/>
                <a:ea typeface="宋体" pitchFamily="2" charset="-122"/>
              </a:rPr>
              <a:t>生物安全性分析</a:t>
            </a:r>
            <a:endParaRPr lang="zh-CN" altLang="en-US" b="1" dirty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357158" y="1158667"/>
            <a:ext cx="8077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理论可行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前期工作基础翔实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课题组成员力量雄厚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研究平台保障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428992" y="566948"/>
            <a:ext cx="214314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可行性分析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285720" y="1142984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回答：能不能完成？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项目计划进度安排；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项目研究所需要的资源（实验室、仪器设备、资源、仪器设备）；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项目经费预算；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项目完成预期研究成果；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指导教师意见；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评审组意见；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实验中心意见；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诚信承诺书。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303886" y="566948"/>
            <a:ext cx="52339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其他部分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2571736" y="571480"/>
            <a:ext cx="525621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四、项目的开题与论证</a:t>
            </a:r>
            <a:endParaRPr kumimoji="1" lang="zh-CN" altLang="en-US" sz="2800" b="1" dirty="0">
              <a:solidFill>
                <a:srgbClr val="A5002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85720" y="1187588"/>
            <a:ext cx="850112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此阶段可分为三个程序进行：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老师初审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、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学生修改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、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学生老师讲评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等。设计讲评时，由每个设计小组推荐一名成员，把自己的设计方案作成电子版讲稿，每人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分钟的讲述时间，然后学生和老师对有关问题提问和探讨。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这个阶段不仅使学生的设计方案存在的具体问题得到解决，更具可操作性，而且开阔学生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的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思路，培养了学生的科学思维和创新意识，锻炼了学生语言表达能力、应变能力和评价能力。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2571736" y="566948"/>
            <a:ext cx="365284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五、创新实验的实施</a:t>
            </a:r>
            <a:endParaRPr kumimoji="1" lang="zh-CN" altLang="en-US" sz="2800" b="1" dirty="0">
              <a:solidFill>
                <a:srgbClr val="A5002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85720" y="1214422"/>
            <a:ext cx="8229600" cy="5095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学生主要是按照自己设计的实验步骤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、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采用的实验方案和安排的实验时间，有条不紊地完成实验的过程。此过程要求学生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操作认真，观察细致，记录详细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。这个阶段，很可能出现预想不到的现象，所以要及时分析，查找原因，并找到合理解决的方法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，并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进行数据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的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统计与分析。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在这一过程中，使学生独立动手能力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、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独立分析问题和解决问题的能力得到了提高，同时，由于学生在实验中靠自己的努力，排除各种困难，不仅培养了科学研究的品质，而且增强了学生的自信心。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381000" y="1180398"/>
            <a:ext cx="8534400" cy="509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规范、翔实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、整洁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、真实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，为后续工作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的开展奠定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基础；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记录内容：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实验时间；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具体的研究内容；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重要的研究方法与步骤；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实验现象与数据；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存在问题及下一步的改进策略。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381943" y="560329"/>
            <a:ext cx="52339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实验记录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2643174" y="544646"/>
            <a:ext cx="365284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六、实验的总结讨论</a:t>
            </a:r>
            <a:endParaRPr kumimoji="1" lang="zh-CN" altLang="en-US" sz="2800" b="1" dirty="0">
              <a:solidFill>
                <a:srgbClr val="A5002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85720" y="1214422"/>
            <a:ext cx="84582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实验结束后，组织学生座谈，先由每个实验小组对实验的过程和结果进行阐述，再由指导教师或其他组学生对其报告的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内容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提出问题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这一阶段锻炼学生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归纳总结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、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表达能力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并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对实验过程中的现象和结果做出科学的解释。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讨论后，指导教师应对创新实验的全过程进行总结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，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对每一个创新实验进行点评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，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目的在于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激励探索，鼓励创造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，把生物学知识应用到解决实验问题中去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。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这些作法唤起了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学生们的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科研热情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，激发了学生的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创新意识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，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培养了学生的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创新精神和实践能力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2824035" y="573567"/>
            <a:ext cx="350997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七、学术论文的撰写</a:t>
            </a:r>
            <a:endParaRPr kumimoji="1" lang="zh-CN" altLang="en-US" sz="2800" b="1" dirty="0">
              <a:solidFill>
                <a:srgbClr val="A5002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8010" y="1665352"/>
            <a:ext cx="8848725" cy="240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810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将创新实验结果撰写成一篇期刊论文，是对大学生科学研究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25000"/>
              </a:lnSpc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的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初步训练，为将来科研论文的撰写奠定良好的基础。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25000"/>
              </a:lnSpc>
              <a:buFont typeface="Wingdings" pitchFamily="2" charset="2"/>
              <a:buNone/>
            </a:pP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论文包括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实验题目、摘要、关键词、引言、材料与方法、结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25000"/>
              </a:lnSpc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果与讨论、结论、参考文献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等。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357158" y="1142984"/>
            <a:ext cx="52562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4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创新实验论文的</a:t>
            </a:r>
            <a:r>
              <a:rPr kumimoji="1" lang="zh-CN" altLang="en-US" sz="24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撰写：</a:t>
            </a:r>
            <a:endParaRPr kumimoji="1" lang="en-US" altLang="zh-CN" sz="2400" b="1" dirty="0" smtClean="0">
              <a:solidFill>
                <a:srgbClr val="A5002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0359" y="4118633"/>
            <a:ext cx="8650287" cy="208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8100" algn="just">
              <a:lnSpc>
                <a:spcPct val="125000"/>
              </a:lnSpc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建议：</a:t>
            </a:r>
          </a:p>
          <a:p>
            <a:pPr marL="342900" indent="-38100" algn="just">
              <a:lnSpc>
                <a:spcPct val="125000"/>
              </a:lnSpc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先进行实验结果的总结，理清思路后进行论文的撰写；</a:t>
            </a:r>
          </a:p>
          <a:p>
            <a:pPr marL="342900" indent="-38100" algn="just">
              <a:lnSpc>
                <a:spcPct val="125000"/>
              </a:lnSpc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2.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先进行论文的撰写，最后进行排版（排版参考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&lt;&lt;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创新实验论文格式要求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&gt;&gt;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）。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3433166" y="578099"/>
            <a:ext cx="17145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论文题目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9208" y="1129752"/>
            <a:ext cx="8848725" cy="3122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810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题目中可以看到文章的精髓；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一般不超过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20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个字；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题目应该是短语而非句子；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尽量不用标点符号；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避免使用缩略词、公式、代号等。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6906" y="4191424"/>
            <a:ext cx="8848725" cy="213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8100" algn="just">
              <a:lnSpc>
                <a:spcPct val="125000"/>
              </a:lnSpc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建议：</a:t>
            </a:r>
          </a:p>
          <a:p>
            <a:pPr marL="342900" indent="-38100" algn="just">
              <a:lnSpc>
                <a:spcPct val="125000"/>
              </a:lnSpc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先拟定出若干题目；</a:t>
            </a:r>
          </a:p>
          <a:p>
            <a:pPr marL="342900" indent="-38100" algn="just">
              <a:lnSpc>
                <a:spcPct val="125000"/>
              </a:lnSpc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2.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论文完成后，根据中心内容进行仔细推敲，选择最能表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25000"/>
              </a:lnSpc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达文章主题的标题。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95275" y="1248930"/>
            <a:ext cx="8543925" cy="37733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81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真实姓名，不用笔名；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多个作者排序时，通常按贡献大小；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通讯作者置于最后；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署名时标明工作单位、工作单位的地址及邮政编码。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25000"/>
              </a:lnSpc>
              <a:buFont typeface="Wingdings" pitchFamily="2" charset="2"/>
              <a:buNone/>
            </a:pPr>
            <a:r>
              <a:rPr lang="zh-CN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zh-CN" altLang="en-US" sz="2800" dirty="0" smtClean="0">
                <a:solidFill>
                  <a:srgbClr val="990033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张 </a:t>
            </a:r>
            <a:r>
              <a:rPr lang="zh-CN" altLang="en-US" sz="2800" dirty="0">
                <a:solidFill>
                  <a:srgbClr val="990033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三</a:t>
            </a:r>
            <a:endParaRPr lang="en-US" altLang="zh-CN" sz="2800" dirty="0">
              <a:solidFill>
                <a:srgbClr val="990033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 lvl="2">
              <a:lnSpc>
                <a:spcPct val="125000"/>
              </a:lnSpc>
              <a:buFont typeface="Wingdings" pitchFamily="2" charset="2"/>
              <a:buNone/>
            </a:pPr>
            <a:r>
              <a:rPr lang="zh-CN" altLang="en-US" sz="2800" dirty="0">
                <a:solidFill>
                  <a:srgbClr val="990033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（中国科学院研究生院，北京，100039）</a:t>
            </a:r>
            <a:endParaRPr lang="zh-CN" altLang="en-US" sz="28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241154" y="566948"/>
            <a:ext cx="52562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作者署名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gray">
          <a:xfrm>
            <a:off x="3071802" y="500042"/>
            <a:ext cx="282416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A50021"/>
                </a:solidFill>
                <a:latin typeface="宋体" pitchFamily="2" charset="-122"/>
                <a:ea typeface="宋体" pitchFamily="2" charset="-122"/>
              </a:rPr>
              <a:t>基本技术与技能</a:t>
            </a:r>
            <a:endParaRPr lang="zh-CN" altLang="en-US" sz="2800" b="1" dirty="0">
              <a:solidFill>
                <a:srgbClr val="A5002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4282" y="1214422"/>
            <a:ext cx="838200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掌握生物学、药学研究中的基本技术与方法；</a:t>
            </a: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培养学生的创新意识、创新精神、创新能力；</a:t>
            </a: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加强学生解决实际问题的能力，如文献、手册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、工具书、</a:t>
            </a: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  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网络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资源的挖掘与整理能力等。</a:t>
            </a:r>
          </a:p>
        </p:txBody>
      </p:sp>
    </p:spTree>
    <p:extLst>
      <p:ext uri="{BB962C8B-B14F-4D97-AF65-F5344CB8AC3E}">
        <p14:creationId xmlns="" xmlns:p14="http://schemas.microsoft.com/office/powerpoint/2010/main" val="34723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938" y="1116150"/>
            <a:ext cx="8543925" cy="511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81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我国国家标准：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以提供文摘内容梗概为目的，不加评论和补充解释，简明、确切地记述文献重要内容的短文。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注意事项：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</a:t>
            </a:r>
            <a:r>
              <a:rPr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应该</a:t>
            </a:r>
            <a:r>
              <a:rPr lang="zh-CN" altLang="en-US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用第三人称</a:t>
            </a: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 不加注释和评论</a:t>
            </a: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 不宜举例，不用引文</a:t>
            </a: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 不宜与其它研究工作比较</a:t>
            </a: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 不应用图表、公式、化学结构式等</a:t>
            </a:r>
          </a:p>
          <a:p>
            <a:pPr marL="342900" indent="-38100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 第一句话的注语，如“本文－－”、“作者－－”等词可</a:t>
            </a:r>
            <a:r>
              <a:rPr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省略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513668" y="571480"/>
            <a:ext cx="52562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摘  </a:t>
            </a: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 要</a:t>
            </a:r>
            <a:endParaRPr kumimoji="1" lang="zh-CN" altLang="en-US" sz="2800" b="1" dirty="0">
              <a:solidFill>
                <a:srgbClr val="A50021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357158" y="1214422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从论文中提炼出来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最能反映论文的主要内容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在同一论文中出现的次数最多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一般在论文的题目及摘要中都出现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一般为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3-5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个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，最多不超过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个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可为编制主题索引和检索系统使用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453381" y="566948"/>
            <a:ext cx="52562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关键词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1142984"/>
            <a:ext cx="8763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lnSpc>
                <a:spcPct val="2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引言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主要包括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：</a:t>
            </a:r>
          </a:p>
          <a:p>
            <a:pPr marL="742950" lvl="1" indent="-285750" algn="l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对相关重要文献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进行评述；</a:t>
            </a:r>
          </a:p>
          <a:p>
            <a:pPr marL="742950" lvl="1" indent="-285750" algn="l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尽可能清楚地提出所研究问题的性质和范围；</a:t>
            </a:r>
          </a:p>
          <a:p>
            <a:pPr marL="742950" lvl="1" indent="-285750" algn="l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阐述研究方法以及选定这种特定方法的理由；</a:t>
            </a:r>
          </a:p>
          <a:p>
            <a:pPr marL="742950" lvl="1" indent="-285750" algn="l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阐述研究的主要结果以及意义等。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464532" y="578099"/>
            <a:ext cx="52562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引 </a:t>
            </a: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  </a:t>
            </a: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言</a:t>
            </a:r>
            <a:endParaRPr kumimoji="1" lang="zh-CN" altLang="en-US" sz="2800" b="1" dirty="0">
              <a:solidFill>
                <a:srgbClr val="A50021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0" y="1142984"/>
            <a:ext cx="935834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不要介绍人所共知的普通专业知识，或教科书上的材料；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不要推导基本公式；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不要对论文妄加评论，夸大论文的意义；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避免使用自夸性词语：</a:t>
            </a:r>
          </a:p>
          <a:p>
            <a:pPr lvl="2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0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“填补了一项空白”、“达到</a:t>
            </a:r>
            <a:r>
              <a:rPr lang="zh-CN" altLang="en-US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了。级</a:t>
            </a:r>
            <a:r>
              <a:rPr lang="zh-CN" altLang="en-US" sz="20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先进水平”、“前人从未研究过”；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避免使用客套话： </a:t>
            </a:r>
          </a:p>
          <a:p>
            <a:pPr lvl="2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0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“才疏学浅、疏漏谬误之处，恳请指教</a:t>
            </a:r>
            <a:r>
              <a:rPr lang="zh-CN" altLang="en-US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”</a:t>
            </a:r>
            <a:endParaRPr lang="en-US" altLang="zh-CN" sz="2000" b="1" dirty="0" smtClean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lvl="2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“</a:t>
            </a:r>
            <a:r>
              <a:rPr lang="zh-CN" altLang="en-US" sz="20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不妥之处还望多提宝贵意见</a:t>
            </a:r>
            <a:r>
              <a:rPr lang="zh-CN" altLang="en-US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”</a:t>
            </a:r>
            <a:endParaRPr lang="zh-CN" altLang="en-US" sz="20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避免使用广告式语言。</a:t>
            </a:r>
            <a:r>
              <a:rPr lang="zh-CN" altLang="en-US" sz="20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520287" y="566948"/>
            <a:ext cx="52562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引 </a:t>
            </a: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  </a:t>
            </a: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言</a:t>
            </a:r>
            <a:endParaRPr kumimoji="1" lang="zh-CN" altLang="en-US" sz="2800" b="1" dirty="0">
              <a:solidFill>
                <a:srgbClr val="A50021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0" y="1142984"/>
            <a:ext cx="8686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材料：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对材料的性质、质量、来源、选取与处理等加以详细的说明；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以方便科学同行重复实验，对论文结果加以验证。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lvl="1"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方法：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也称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实验过程或操作步骤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叙述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实验方法时，详细介绍实验的仪器、设备、条件、实验过程中出现的正常或异常现象及问题等；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只叙述使用的材料、采用的方法，不必做任何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解释。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379498" y="593782"/>
            <a:ext cx="52562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材料与方法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-4993" y="1139508"/>
            <a:ext cx="8701087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   书写要求：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简单扼要；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作者本人在这次实验中的研究结果，不能夹杂以前和他人的结果；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不外加研究者的评论、评价、分析和推理；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实验结果一般用数值表示，但不用原始实验数据，不要全部运算过程，而列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经加工或统计处理的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数值；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应用插图、表格、照片目的在于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直观和形象性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；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根据“材料与方法”中的观测指标逐项叙述结果时，若内容过多，可分成段落，加小标题，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使内容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层次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分明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566978" y="555797"/>
            <a:ext cx="52562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结果部分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214422"/>
            <a:ext cx="8858280" cy="4525963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是论文中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最有创造性见解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最严格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的部分；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对实验结果进行理论分析和综合；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使结果通过逻辑推理、理论分析，从中提出科学结论；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回答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</a:p>
          <a:p>
            <a:pPr marL="1143000" marR="0" lvl="2" indent="-228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“为什么出现这样的结果”</a:t>
            </a:r>
          </a:p>
          <a:p>
            <a:pPr marL="1143000" marR="0" lvl="2" indent="-228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“出现这样的结果意味着什么”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488921" y="566948"/>
            <a:ext cx="52562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讨论部分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-94779" y="1156580"/>
            <a:ext cx="8915400" cy="4905375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本次实验或观察结果做出理论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解释和讨论；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将本次结果，与过去及其他研究结果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相比较，分析异同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，解释产生差别的可能原因，并根据自己或他人的文献资料，提出自己的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见解；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突出本项研究中的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新发现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，提出可能原因；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分析本次研究的不足，还存在哪些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尚未解决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的问题，提出今后急需研究的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方向和设想。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421657" y="562416"/>
            <a:ext cx="52562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讨论部分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-122662" y="1165286"/>
            <a:ext cx="9052379" cy="52578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简明扼要，精炼完整，每条自成段落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说明结论适用的范围、突出新发现、新发明，强调其意义并作出恰当的评价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实验中不能肯定的内容不能写入结论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观点鲜明，用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肯定的证据和可靠的数据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写作，最好不用“可能”、“大概”等模棱两可之词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提出与本研究有关的建议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字数控制在100～300字之内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如果没有特殊内容，为避免与摘要重复，结论部分可以不写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357554" y="571480"/>
            <a:ext cx="52562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结论部分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5720" y="1236724"/>
            <a:ext cx="5391150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8100" algn="l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符合投稿杂志对于参考文献的要求；</a:t>
            </a:r>
          </a:p>
          <a:p>
            <a:pPr marL="342900" indent="-38100" algn="l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推荐文献管理软件：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Endnote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9965" y="600401"/>
            <a:ext cx="8229600" cy="5425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参考文献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gray">
          <a:xfrm>
            <a:off x="2716699" y="506661"/>
            <a:ext cx="375285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A50021"/>
                </a:solidFill>
                <a:latin typeface="宋体" pitchFamily="2" charset="-122"/>
                <a:ea typeface="宋体" pitchFamily="2" charset="-122"/>
              </a:rPr>
              <a:t>考核方式与成绩评定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178310"/>
            <a:ext cx="8929718" cy="4893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A50021"/>
                </a:solidFill>
                <a:latin typeface="Times New Roman" pitchFamily="18" charset="0"/>
                <a:ea typeface="楷体_GB2312" pitchFamily="49" charset="-122"/>
              </a:rPr>
              <a:t>考核方式</a:t>
            </a:r>
            <a:r>
              <a:rPr lang="zh-CN" altLang="en-US" sz="2400" b="1" dirty="0" smtClean="0">
                <a:solidFill>
                  <a:srgbClr val="A50021"/>
                </a:solidFill>
                <a:latin typeface="Times New Roman" pitchFamily="18" charset="0"/>
                <a:ea typeface="楷体_GB2312" pitchFamily="49" charset="-122"/>
              </a:rPr>
              <a:t>：</a:t>
            </a:r>
            <a:endParaRPr lang="en-US" altLang="zh-CN" sz="2400" b="1" dirty="0" smtClean="0">
              <a:solidFill>
                <a:srgbClr val="A50021"/>
              </a:solidFill>
              <a:latin typeface="Times New Roman" pitchFamily="18" charset="0"/>
              <a:ea typeface="楷体_GB2312" pitchFamily="49" charset="-122"/>
            </a:endParaRP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A50021"/>
                </a:solidFill>
                <a:latin typeface="Times New Roman" pitchFamily="18" charset="0"/>
                <a:ea typeface="楷体_GB2312" pitchFamily="49" charset="-122"/>
              </a:rPr>
              <a:t>        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综合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考核方式评定实验成绩，按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百分制方式计分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。</a:t>
            </a: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A50021"/>
                </a:solidFill>
                <a:latin typeface="Times New Roman" pitchFamily="18" charset="0"/>
                <a:ea typeface="楷体_GB2312" pitchFamily="49" charset="-122"/>
              </a:rPr>
              <a:t>成绩评定标准：</a:t>
            </a: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A50021"/>
                </a:solidFill>
                <a:latin typeface="Times New Roman" pitchFamily="18" charset="0"/>
                <a:ea typeface="楷体_GB2312" pitchFamily="49" charset="-122"/>
              </a:rPr>
              <a:t>        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申请书撰写            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15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分</a:t>
            </a: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         开题报告                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10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分</a:t>
            </a: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         实验操作                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30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分</a:t>
            </a: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         实验记录                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15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分</a:t>
            </a: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         阶段考核                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10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分</a:t>
            </a:r>
          </a:p>
          <a:p>
            <a:pPr marL="342900" indent="-38100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         论文撰写                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20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分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463" y="1835689"/>
            <a:ext cx="8763000" cy="2667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n-cs"/>
              </a:rPr>
              <a:t>How to write and publish an English article?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79142" y="1132234"/>
            <a:ext cx="8336261" cy="51403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一个研究结果必须被别人引用才有意义。只有被理解，才能够被引用、被跟踪、被重复，进而获得科学层面上的认可。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写作时候一定要把握使别人明白的目的，即说服审稿人，且同时满足一般的读者。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写作的时候，一定要牢记：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dobe 黑体 Std R" pitchFamily="34" charset="-122"/>
                <a:cs typeface="+mn-cs"/>
              </a:rPr>
              <a:t>  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主动迎合读者期望，预先回答专家质疑。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05063" y="564410"/>
            <a:ext cx="4724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为什么要花费时间去写作？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01445" y="1127510"/>
            <a:ext cx="82296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文章应该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简单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到让新手可以理解，同时又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深刻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到引起专家的兴趣。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Adobe 黑体 Std R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最短时间能够找到文章最重要的信息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标题是否吸引人？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摘要是否包含新方法或新结果？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文章的关键在于结构，而非语法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读者可以跳过许多段落直接找到文章最重要的信息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Adobe 黑体 Std R" pitchFamily="34" charset="-122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124200" y="570567"/>
            <a:ext cx="3048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读者需要什么？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23747" y="1230351"/>
            <a:ext cx="83820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实验记录本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：数据翔实、条理清楚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文献记录本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：记录本领域的研究进展及对文献的理解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                  思考下该文章为什么发表？其特色？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                 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研究中可以借鉴的新方法与新技术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会议及报告记录本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：给予你科研灵感，开阔思路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实验方法归纳与总结本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579861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写作前的准备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良好的记录习惯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1086" y="1194108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文章的重要性，讲述了哪些东西，阐明了什么原理，对未来的启示。（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形成整体的研究思路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）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文章的水平如何，能达到什么样的高度，发表在什么样的刊物（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刊物也是平时文献阅读中的积累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）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国外研究水平如何，你是在什么点或面上取得了突破与创新，千万别把主编和审稿人当白痴！！！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21798" y="581718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写作前的准备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头脑中清晰的写作思路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85082" y="1189461"/>
            <a:ext cx="8153400" cy="518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标题（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摘要与关键词（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Abstract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Key words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引言（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Introduction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方法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实验步骤（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Materials and Methods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Experimental)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结果（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Results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讨论（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Discussion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致谢（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Acknowledgment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参考文献（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References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附件材料（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Supporting Information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）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05200" y="581718"/>
            <a:ext cx="2133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文章的结构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67992" y="1168708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确定了中心命题后，开始确定文章的标题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标题中放入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最直观、最吸引人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的信息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既广泛又具体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的标题，即同时突出结果与方法的意义，才最大程度上吸引读者的眼球</a:t>
            </a:r>
          </a:p>
          <a:p>
            <a:pPr marL="342900" indent="-342900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zh-CN" altLang="en-US" sz="2400" dirty="0">
              <a:solidFill>
                <a:schemeClr val="bg2"/>
              </a:solidFill>
              <a:latin typeface="Times New Roman" pitchFamily="18" charset="0"/>
              <a:ea typeface="Adobe 黑体 Std R" pitchFamily="34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CN" sz="2000" dirty="0">
                <a:solidFill>
                  <a:schemeClr val="tx2"/>
                </a:solidFill>
                <a:latin typeface="Times New Roman" pitchFamily="18" charset="0"/>
                <a:ea typeface="Adobe 黑体 Std R" pitchFamily="34" charset="-122"/>
                <a:cs typeface="Times New Roman" pitchFamily="18" charset="0"/>
              </a:rPr>
              <a:t>1. </a:t>
            </a:r>
            <a:r>
              <a:rPr lang="en-US" altLang="zh-CN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multilayer </a:t>
            </a:r>
            <a:r>
              <a:rPr lang="en-US" altLang="zh-CN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US" altLang="zh-CN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formed by 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layer by layer approach </a:t>
            </a:r>
            <a:r>
              <a:rPr lang="en-US" altLang="zh-CN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cancer-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targeting therapy</a:t>
            </a:r>
            <a:r>
              <a:rPr lang="zh-CN" alt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CN" sz="2000" dirty="0">
                <a:solidFill>
                  <a:schemeClr val="tx2"/>
                </a:solidFill>
                <a:latin typeface="Times New Roman" pitchFamily="18" charset="0"/>
                <a:ea typeface="Adobe 黑体 Std R" pitchFamily="34" charset="-122"/>
              </a:rPr>
              <a:t>2. 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ea typeface="Adobe 黑体 Std R" pitchFamily="34" charset="-122"/>
              </a:rPr>
              <a:t>Highly efficient</a:t>
            </a:r>
            <a:r>
              <a:rPr lang="en-US" altLang="zh-CN" sz="2000" dirty="0">
                <a:solidFill>
                  <a:schemeClr val="tx2"/>
                </a:solidFill>
                <a:latin typeface="Times New Roman" pitchFamily="18" charset="0"/>
                <a:ea typeface="Adobe 黑体 Std R" pitchFamily="34" charset="-122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ring-opening polymerization of ε-</a:t>
            </a:r>
            <a:r>
              <a:rPr lang="en-US" altLang="zh-CN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caprolactone</a:t>
            </a:r>
            <a:r>
              <a:rPr lang="en-US" altLang="zh-CN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catalyzed by a </a:t>
            </a:r>
            <a:endParaRPr lang="en-US" altLang="zh-CN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recombinant </a:t>
            </a:r>
            <a:r>
              <a:rPr lang="en-US" altLang="zh-CN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Escherichia coli</a:t>
            </a:r>
            <a:r>
              <a:rPr lang="en-US" altLang="zh-CN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whole-cell biocatalyst</a:t>
            </a:r>
          </a:p>
          <a:p>
            <a:pPr marL="342900" indent="-342900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CN" dirty="0">
              <a:latin typeface="Times New Roman" pitchFamily="18" charset="0"/>
            </a:endParaRPr>
          </a:p>
          <a:p>
            <a:pPr marL="342900" indent="-342900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CN" dirty="0">
                <a:latin typeface="Times New Roman" pitchFamily="18" charset="0"/>
              </a:rPr>
              <a:t>     </a:t>
            </a:r>
            <a:endParaRPr lang="en-US" altLang="zh-CN" i="1" dirty="0">
              <a:latin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90600" y="559532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文章标题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34898" y="1252653"/>
            <a:ext cx="838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标题，作者，作者单位，相关联系信息等</a:t>
            </a: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•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准确无误，格式写清楚</a:t>
            </a: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•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最好单独占一页</a:t>
            </a: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•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页边距为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3 cm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，双倍行距</a:t>
            </a:r>
          </a:p>
          <a:p>
            <a:pPr marL="342900" indent="-342900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dirty="0">
              <a:solidFill>
                <a:schemeClr val="bg2"/>
              </a:solidFill>
              <a:latin typeface="Times New Roman" pitchFamily="18" charset="0"/>
              <a:ea typeface="Adobe 黑体 Std R" pitchFamily="34" charset="-122"/>
            </a:endParaRPr>
          </a:p>
          <a:p>
            <a:pPr marL="342900" indent="-342900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CN" sz="2400" dirty="0">
              <a:solidFill>
                <a:schemeClr val="bg2"/>
              </a:solidFill>
              <a:latin typeface="Times New Roman" pitchFamily="18" charset="0"/>
              <a:ea typeface="Adobe 黑体 Std R" pitchFamily="34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76600" y="579861"/>
            <a:ext cx="25908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标题页的信息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1263804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充分阅读文献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，并围绕中心命题收集文献</a:t>
            </a: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•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引言的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第一句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比较难写，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决定着整体文章的走向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，可以尝试以基本常见定义来介绍标题中的术语的含义，进而从该术语中引申本研究领域的重要性及意义。</a:t>
            </a: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•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引言第二段要介绍本领域的研究进展，特别重要的是多引用近三年的综述类文章，在该基础上说明本领域中的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研究整体情况及存在问题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。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81400" y="568710"/>
            <a:ext cx="2133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引言的写作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81000" y="1208165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该段中特别注意要指出当前研究中未解决的问题，在解决思路上阐述出本文的创新点。</a:t>
            </a: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To </a:t>
            </a:r>
            <a:r>
              <a:rPr lang="en-US" altLang="zh-CN" sz="2400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the best of our knowledge, no previous investigations have </a:t>
            </a:r>
            <a:r>
              <a:rPr lang="en-US" altLang="zh-CN" sz="2400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been </a:t>
            </a:r>
            <a:r>
              <a:rPr lang="en-US" altLang="zh-CN" sz="2400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reported, except for….</a:t>
            </a: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</a:t>
            </a:r>
            <a:r>
              <a:rPr lang="en-US" altLang="zh-CN" sz="2400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Therefore</a:t>
            </a:r>
            <a:r>
              <a:rPr lang="en-US" altLang="zh-CN" sz="2400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, …..is of great significance for solving…..</a:t>
            </a: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en-US" altLang="zh-CN" sz="2400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Previous reports have …… However, …..</a:t>
            </a:r>
          </a:p>
          <a:p>
            <a:pPr marL="342900" indent="-342900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zh-CN" sz="2400" dirty="0">
              <a:solidFill>
                <a:schemeClr val="bg2"/>
              </a:solidFill>
              <a:latin typeface="Times New Roman" pitchFamily="18" charset="0"/>
              <a:ea typeface="Adobe 黑体 Std R" pitchFamily="34" charset="-122"/>
            </a:endParaRPr>
          </a:p>
          <a:p>
            <a:pPr marL="342900" indent="-342900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</a:rPr>
              <a:t>*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  <a:ea typeface="+mn-ea"/>
              </a:rPr>
              <a:t>特别注意：该段最后部分的逻辑性及与下边内容的衔接</a:t>
            </a:r>
          </a:p>
          <a:p>
            <a:pPr marL="342900" indent="-342900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zh-CN" sz="2400" dirty="0">
              <a:solidFill>
                <a:schemeClr val="bg2"/>
              </a:solidFill>
              <a:latin typeface="Times New Roman" pitchFamily="18" charset="0"/>
              <a:ea typeface="Adobe 黑体 Std R" pitchFamily="34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22663" y="546408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2800" b="1" dirty="0">
                <a:latin typeface="+mj-ea"/>
                <a:ea typeface="+mj-ea"/>
                <a:cs typeface="+mj-cs"/>
              </a:rPr>
              <a:t>引言的写作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4282" y="1214422"/>
            <a:ext cx="8677275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选题阶段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</a:rPr>
              <a:t>2.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文献的查阅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与整理</a:t>
            </a: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</a:rPr>
              <a:t>3.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方案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的科学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设计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</a:rPr>
              <a:t>4.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项目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的开题与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论证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</a:rPr>
              <a:t>5.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创新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实验的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实施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</a:rPr>
              <a:t>6.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实验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的总结讨论</a:t>
            </a: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</a:rPr>
              <a:t>7.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学术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论文的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撰写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A50021"/>
                </a:solidFill>
                <a:latin typeface="Times New Roman" pitchFamily="18" charset="0"/>
                <a:ea typeface="宋体" pitchFamily="2" charset="-122"/>
              </a:rPr>
              <a:t>8.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成绩评定</a:t>
            </a:r>
            <a:endParaRPr lang="zh-CN" altLang="en-US" sz="28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489279" y="533495"/>
            <a:ext cx="1981196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实施</a:t>
            </a: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程序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54984" y="1165302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接下来一段可有可无，根据文章整体的需要，可以介绍前期的研究思路；也可以对关键性的要点继续介绍。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最后一段的写作同样很关键，阐述在本文中你的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工作概述和大致的策略、以及由此带来的研究意义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。例如：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In the present study/Herein…. 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该段中可以提出预期的假设，以及所带来的实际结果。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dirty="0">
              <a:solidFill>
                <a:schemeClr val="bg2"/>
              </a:solidFill>
              <a:latin typeface="Times New Roman" pitchFamily="18" charset="0"/>
              <a:ea typeface="Adobe 黑体 Std R" pitchFamily="34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  <a:ea typeface="+mn-ea"/>
              </a:rPr>
              <a:t>注意：不能出现具体的实验数据与结果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05200" y="579861"/>
            <a:ext cx="23622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引言的写作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66135" y="1206731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注意文章整体的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逻辑性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，以及句子间的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衔接与逻辑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问题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建立在充分阅读文献，对该领域整体把握良好的基础之上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实验不能盲目来做，在整体认识的基础来做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引言应包括对研究领域的介绍及意义，进行该研究工作的原因及研究意义，最终使读者一目了然。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*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容易犯的毛病：创新点无法突出，缺乏亮点！！！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51355" y="573588"/>
            <a:ext cx="3657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引言写作的注意事项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71347" y="12573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充分翔实的介绍实验具体内容与操作，使论文具有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可重复性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不能隐藏任何窍门及使用的捷径，使别人相信论文的真实性，结果可重复，进而获得对于论文的认可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写完该部分后，回过头来思考下，该部分是否写完整了？关键的参数是否给出？关键的术语是否定义？</a:t>
            </a:r>
          </a:p>
          <a:p>
            <a:pPr marL="342900" indent="-342900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zh-CN" sz="2400" dirty="0">
              <a:solidFill>
                <a:schemeClr val="bg2"/>
              </a:solidFill>
              <a:latin typeface="Times New Roman" pitchFamily="18" charset="0"/>
              <a:ea typeface="Adobe 黑体 Std R" pitchFamily="34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19400" y="578004"/>
            <a:ext cx="3810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材料与方法部分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388" y="1209906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头脑中牢记：什么是对结果的描述，什么是对研究结果深层次意义的阐述，即讨论。写作时最大的毛病就是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结果与讨论混为一谈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，很难使读者区分开来，使读者形成思路上的混乱。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分开写的时候，注意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讨论部分是在结果基础上的深层次理解与意义挖掘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；合并写的时候，一定要注意二者的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关系与层次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。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同样注意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逻辑性与整体的中心思想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22400" y="579861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结果与讨论部分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2498" y="1198755"/>
            <a:ext cx="86106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先问下自己：你了解这些结果吗？这些结果告诉了你什么东西？你的结果中存在的缺陷，别人的可能反驳，以及你如何解释，如何说服别人？必要时候补充新结果。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新结果的描述一定要采用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多角度的策略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，同时要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结合阴性与阳性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实验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始终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围绕着中心思想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，结果再好，脱离中心思想是没有意义的。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592869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结果部分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71347" y="1176453"/>
            <a:ext cx="86106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实验结果和数据的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充分挖掘与描述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，千万不要大片忽略文章图表中的数据，牢记数据列上去就是要介绍说明。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对数据的描述不一定直观描述其具体值，一定从其中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挖掘规律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，比如趋势、倍数等的使用。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段首通常加一句总领的话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段末需要加一句总结性的话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或者是平稳实现与下段的衔接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（合并写的时候）。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Adobe 黑体 Std R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Adobe 黑体 Std R" pitchFamily="34" charset="-122"/>
                <a:cs typeface="+mn-cs"/>
              </a:rPr>
              <a:t>   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579861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结果部分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2498" y="1154151"/>
            <a:ext cx="86106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实验结果和数据的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充分挖掘与描述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，千万不要大片忽略文章图表中的数据，牢记数据列上去就是要介绍说明。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对数据的描述不一定直观描述其具体值，一定从其中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挖掘规律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，比如趋势、倍数等的使用。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段首通常加一句总领的话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段末需要加一句总结性的话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或者是平稳实现与下段的衔接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（合并写的时候）。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Adobe 黑体 Std R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Adobe 黑体 Std R" pitchFamily="34" charset="-122"/>
                <a:cs typeface="+mn-cs"/>
              </a:rPr>
              <a:t>   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579861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结果部分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1219200"/>
            <a:ext cx="86106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图表一定要规范作，一定符合杂志的基本要求（仔细阅读杂志的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Guide for Authors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投稿时候一定要看下是否彩图是否收费等问题。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表格的作法：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三线格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，同时注意其中的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footnote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图片的处理：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杂志的要求，分辨率和大小的问题（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Photoshop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可以处理）；投稿后系统会检查是否能够通过，是否符合要求。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Adobe 黑体 Std R" pitchFamily="34" charset="-122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591012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结果的展示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图与表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01445" y="1187604"/>
            <a:ext cx="8229600" cy="472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曲线图、柱状图的作法：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注意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Figure legend/caption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是否单独在一页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图表上点加上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error bars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横纵坐标上字体的格式是否正确，字体的大小是否合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适，是否有空格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点的大小是否合适等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*推荐作图软件：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Origin 7.5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579861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结果的展示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图与表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1181370"/>
            <a:ext cx="86106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实验结果中不同常规现象的解释，比如，前人也得出类似结果，或者这样的结果可能归结于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….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很多时候觉得讨论是文章最难写的部分，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多思考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是关键，模仿是策略。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好的讨论是以得到的好的结果与评论开始。包括实验结果的细节性阐释、深层次的机理、研究的意义等，也可以包括与其他研究尚未解决的问题，将来或正在进行的工作等。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Adobe 黑体 Std R" pitchFamily="34" charset="-122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92084" y="591012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讨论部分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2119" y="1152294"/>
            <a:ext cx="88487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8100"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选题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是科研中的首要问题，选题正确与否决定实验的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新颖性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与意义，题目要具有科学性与新颖性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。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2890941" y="544646"/>
            <a:ext cx="2852739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一、科研</a:t>
            </a: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选题</a:t>
            </a:r>
          </a:p>
        </p:txBody>
      </p:sp>
      <p:sp>
        <p:nvSpPr>
          <p:cNvPr id="4" name="矩形 3"/>
          <p:cNvSpPr/>
          <p:nvPr/>
        </p:nvSpPr>
        <p:spPr>
          <a:xfrm>
            <a:off x="42843" y="2373113"/>
            <a:ext cx="8286808" cy="3196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8100" algn="just"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研究创新实验的选题：</a:t>
            </a:r>
          </a:p>
          <a:p>
            <a:pPr marL="342900" indent="-38100" algn="just">
              <a:lnSpc>
                <a:spcPct val="200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</a:t>
            </a:r>
            <a:r>
              <a:rPr lang="en-US" altLang="zh-CN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(1) </a:t>
            </a:r>
            <a:r>
              <a:rPr lang="zh-CN" altLang="en-US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根据中心网站公布的课题结合个人的兴趣；</a:t>
            </a:r>
          </a:p>
          <a:p>
            <a:pPr marL="342900" indent="-38100" algn="just">
              <a:lnSpc>
                <a:spcPct val="200000"/>
              </a:lnSpc>
              <a:buFont typeface="Wingdings" pitchFamily="2" charset="2"/>
              <a:buNone/>
            </a:pPr>
            <a:r>
              <a:rPr lang="zh-CN" altLang="en-US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</a:t>
            </a:r>
            <a:r>
              <a:rPr lang="en-US" altLang="zh-CN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(2) </a:t>
            </a:r>
            <a:r>
              <a:rPr lang="zh-CN" altLang="en-US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实施过程中所锻炼的科研能力与实验技能；</a:t>
            </a:r>
          </a:p>
          <a:p>
            <a:pPr marL="342900" indent="-38100" algn="just">
              <a:lnSpc>
                <a:spcPct val="200000"/>
              </a:lnSpc>
              <a:buFont typeface="Wingdings" pitchFamily="2" charset="2"/>
              <a:buNone/>
            </a:pPr>
            <a:r>
              <a:rPr lang="zh-CN" altLang="en-US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</a:t>
            </a:r>
            <a:r>
              <a:rPr lang="en-US" altLang="zh-CN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(3) </a:t>
            </a:r>
            <a:r>
              <a:rPr lang="zh-CN" altLang="en-US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选题范围不能过大，否则给实施带来难度；</a:t>
            </a:r>
          </a:p>
          <a:p>
            <a:pPr marL="342900" indent="-38100" algn="just">
              <a:lnSpc>
                <a:spcPct val="200000"/>
              </a:lnSpc>
              <a:buFont typeface="Wingdings" pitchFamily="2" charset="2"/>
              <a:buNone/>
            </a:pPr>
            <a:r>
              <a:rPr lang="zh-CN" altLang="en-US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</a:t>
            </a:r>
            <a:r>
              <a:rPr lang="en-US" altLang="zh-CN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(4) </a:t>
            </a:r>
            <a:r>
              <a:rPr lang="zh-CN" altLang="en-US" sz="20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多听指导教师、师兄师姐的意见。</a:t>
            </a:r>
            <a:endParaRPr lang="zh-CN" altLang="en-US" sz="20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1178079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讨论部分可以引用文献，突出与类似工作的对比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要能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回答所有合理的质疑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，自己如果有疑问，一定要弄清楚，否则如何要别人相信呢。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认真对待，仔细思考，一定在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模仿的基础上提高与揣磨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不能隐藏事实，不作假，真实有效，不要低估别人的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智慧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23282" y="579861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讨论部分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165302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概述文章的内容，阐述其研究意义与价值，切记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不要出现实验结果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注意个别杂志该部分可以省略，或有字数要求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致谢部分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参考文献部分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</a:t>
            </a:r>
            <a:r>
              <a:rPr lang="zh-CN" altLang="en-US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参考文献的格式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CN" altLang="en-US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  </a:t>
            </a:r>
            <a:r>
              <a:rPr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参考</a:t>
            </a:r>
            <a:r>
              <a:rPr lang="zh-CN" altLang="en-US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文献引用除了经典文献外，年代问题、是否为综述的问题等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CN" altLang="en-US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  </a:t>
            </a:r>
            <a:r>
              <a:rPr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引用</a:t>
            </a:r>
            <a:r>
              <a:rPr lang="zh-CN" altLang="en-US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量是否足，注意有的杂志是有数量要求</a:t>
            </a:r>
            <a:r>
              <a:rPr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的</a:t>
            </a: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591012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结论部分、致谢与参考文献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对文章内容的扩充，主要为一些实验方法、谱图、视频、音频材料等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杂志为了节省出版费用，否则大量的页面加入的话，费用大增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81400" y="546408"/>
            <a:ext cx="1905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附加材料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142" y="1219200"/>
            <a:ext cx="833626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关键词一般为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3-5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个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典型的摘要包括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文章课题的研究内容及具体的实验结果，也有研究意义和课题重要性的阐述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，摘要的结尾可以以一句总结的语言来进行收尾。如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These results support….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注意：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摘要尽量不出现讨论性的语言，而是对结果的描述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    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摘要中结果和句子在文章中有所反映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     个别杂志对摘要的字数要求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60755" y="568710"/>
            <a:ext cx="5181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摘要部分与关键词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0825" y="1371600"/>
            <a:ext cx="8763000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Introduction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中缺乏对前人工作的总结，刻意回避前人的工作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结果与讨论混为一体，即讨论是对结果的解释及说明它的意义，而不是重复对结果的描述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引用时，将别人的观点混淆为自己的观点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引用别人的观点过于片面，不客观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27608" y="578004"/>
            <a:ext cx="4114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写作中最常犯的错误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6841" y="1241502"/>
            <a:ext cx="82296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读者希望在句子的开始就看到熟悉的信息，而以新信息结尾，之间平滑过渡。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当写新句子时，一定将前边提到过的信息置于句首，没提到的放在最后。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旧：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accuracy of the model structures is given by TM-score. In case of a perfect match to experimental structure,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TM-score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would be 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新：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accuracy of the model structures is measured by TM-score, which is equal to 1 if there is a perfect match to the experimental structure.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64216" y="572424"/>
            <a:ext cx="7391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读者对句子的期望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句子的过渡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81000" y="1193175"/>
            <a:ext cx="8458200" cy="533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主语之后立即看到行为动词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短的主语之后紧跟动词再加上长的宾语，效果最好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旧：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smallest URFs (URFA6L), a 207-nucleotide (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nt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reading frame overlapping out of phase the NH</a:t>
            </a:r>
            <a:r>
              <a:rPr kumimoji="0" lang="en-US" altLang="zh-CN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-terminal portion of the 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adenosinetriphosphatase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ATPase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subinit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6 gene has been identified as the animal equivalent of the recently discovered yeast H</a:t>
            </a:r>
            <a:r>
              <a:rPr kumimoji="0" lang="en-US" altLang="zh-CN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ATPase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subunit 8 gene.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新：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smallest of the URFs is URFA6L, a 207-nucleotide (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reading frame overlapping out of phase the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</a:t>
            </a:r>
            <a:r>
              <a:rPr kumimoji="0" lang="en-US" alt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-terminal portion of the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adenosinetriphosphatase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ATPase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subinit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6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ene; it has been identified as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animal equivalent of the recently discovered yeast H</a:t>
            </a:r>
            <a:r>
              <a:rPr kumimoji="0" lang="en-US" alt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ATPase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subunit 8 gene.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3225" y="574281"/>
            <a:ext cx="7620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读者对句子的期望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主语与行为动词的距离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句尾通常是读者对句子的最深刻印象，因此句子的重点在句尾，应该将最重要、最想让读者记住的东西置于句尾。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句子的写法，通常是以短句为主，不必要采取从句或者很复杂的句子，特别注意句子的语法特征，避免病句。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14032" y="568710"/>
            <a:ext cx="7620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读者对句子的期望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句子的重点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每一个段落都在讲一个故事，注意故事的逻辑性，以及要表达的重点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段落的句首是整段的主题，起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点睛作用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；段末是对该段的概述，同时要做到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启下的作用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从旧信息到新信息的流动，是使读者最轻松的阅读方式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Adobe 黑体 Std R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牢记：写文章的目的不是去测试读者的阅读能力，而是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考验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作者的表达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能力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19138" y="579861"/>
            <a:ext cx="7620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读者对段落的期望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段落的主题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只提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“一”个中心命题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。观点多，问题也就多，读者也不容易记住你要说什么。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在中心命题上，要写出一个迷人的标题去吸引审稿人的注意力，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迷人不等同于夸张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。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合理解释每一个参数，合理说明每一个步骤，即使你在凑数据，也要将数据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合理化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。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思考下是否拟提供了足够能重复研究工作的细节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3220" y="579861"/>
            <a:ext cx="57912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如何满足审稿人？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4210" y="1163199"/>
            <a:ext cx="8612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8100"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科研课题的科学性与新颖性：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突出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课题的研究实质与研究亮点，题目具有吸引力。</a:t>
            </a:r>
          </a:p>
          <a:p>
            <a:pPr marL="342900" indent="-38100" algn="just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</a:t>
            </a: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(1)</a:t>
            </a:r>
            <a:r>
              <a:rPr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基于类风湿性关节炎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信号网络</a:t>
            </a:r>
            <a:r>
              <a:rPr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的“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功能鸡尾酒”</a:t>
            </a:r>
            <a:r>
              <a:rPr lang="zh-CN" altLang="en-US" b="1" dirty="0" smtClean="0">
                <a:latin typeface="Times New Roman" pitchFamily="18" charset="0"/>
                <a:ea typeface="宋体" pitchFamily="2" charset="-122"/>
              </a:rPr>
              <a:t>型</a:t>
            </a:r>
            <a:r>
              <a:rPr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靶向小核酸递释系统的构建与评价</a:t>
            </a:r>
          </a:p>
          <a:p>
            <a:pPr marL="342900" indent="-38100" algn="just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</a:t>
            </a:r>
            <a:r>
              <a:rPr lang="en-US" altLang="zh-CN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(2)</a:t>
            </a:r>
            <a:r>
              <a:rPr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具有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双组分协同效应</a:t>
            </a:r>
            <a:r>
              <a:rPr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的嗜热组蛋白</a:t>
            </a:r>
            <a:r>
              <a:rPr lang="en-US" altLang="zh-CN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-g-PEI</a:t>
            </a:r>
            <a:r>
              <a:rPr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衍生物基因传输载体的构建与评价</a:t>
            </a: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3058206" y="555797"/>
            <a:ext cx="2852739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科学性与新颖性</a:t>
            </a:r>
            <a:endParaRPr kumimoji="1" lang="zh-CN" altLang="en-US" sz="2800" b="1" dirty="0">
              <a:solidFill>
                <a:srgbClr val="A50021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必需有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足够的说服力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！尽量做彻底而不是半成品的工作！</a:t>
            </a:r>
          </a:p>
          <a:p>
            <a:pPr marL="342900" indent="-342900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写文章要像律师证明无罪一样，拿出足够的证据，即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多角度对中心思想的阐述</a:t>
            </a:r>
          </a:p>
          <a:p>
            <a:pPr marL="342900" indent="-342900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写作时必需有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良好的前期文献积淀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，引用重要的研究工作及经典文献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08778" y="579861"/>
            <a:ext cx="54102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如何满足审稿人？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295516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Clr>
                <a:schemeClr val="bg2"/>
              </a:buClr>
              <a:buSzPct val="75000"/>
              <a:defRPr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反复琢磨，不断修改与完善，适当时候补充实验</a:t>
            </a:r>
          </a:p>
          <a:p>
            <a:pPr marL="342900" indent="-342900" algn="l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buClr>
                <a:schemeClr val="bg2"/>
              </a:buClr>
              <a:buSzPct val="75000"/>
              <a:defRPr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细节与整体大局观上的修改</a:t>
            </a:r>
          </a:p>
          <a:p>
            <a:pPr marL="342900" indent="-342900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2400" dirty="0">
              <a:solidFill>
                <a:schemeClr val="bg2"/>
              </a:solidFill>
              <a:latin typeface="Times New Roman" pitchFamily="18" charset="0"/>
              <a:ea typeface="Adobe 黑体 Std R" pitchFamily="34" charset="-122"/>
            </a:endParaRPr>
          </a:p>
          <a:p>
            <a:pPr marL="342900" indent="-342900" algn="ctr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4800" b="1" dirty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修改，修改，再修改</a:t>
            </a:r>
          </a:p>
          <a:p>
            <a:pPr marL="342900" indent="-342900" algn="ctr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2400" b="1" dirty="0">
              <a:solidFill>
                <a:srgbClr val="C00000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342900" indent="-342900" algn="ctr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4800" b="1" dirty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坚持，坚持，再坚持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68604" y="568710"/>
            <a:ext cx="5867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文章完成初稿后的工作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131888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杂志的选择：建议是选择与方向相近的杂志，杂志的选择同样是在平时的阅读中积累的。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先投高档次的杂志，再往低投，充分吸取被拒时候的审稿意见（更主要的是对文章研究水平的清醒认识）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要求：平时阅读多读高档次的文章。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</a:pPr>
            <a:endParaRPr lang="zh-CN" altLang="en-US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仔细阅读杂志的投稿的要求和需要准备的材料，如版权转移书、推荐审稿人、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cover letter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等。</a:t>
            </a:r>
          </a:p>
          <a:p>
            <a:pPr marL="342900" indent="-342900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CN" sz="2400" dirty="0">
              <a:solidFill>
                <a:schemeClr val="bg2"/>
              </a:solidFill>
              <a:latin typeface="Times New Roman" pitchFamily="18" charset="0"/>
              <a:ea typeface="Adobe 黑体 Std R" pitchFamily="34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63804" y="557559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文章投稿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杂志的选择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1094" t="47917" r="21875" b="19792"/>
          <a:stretch>
            <a:fillRect/>
          </a:stretch>
        </p:blipFill>
        <p:spPr bwMode="auto">
          <a:xfrm>
            <a:off x="0" y="1295400"/>
            <a:ext cx="8839200" cy="381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34109" y="555797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文章投稿</a:t>
            </a:r>
            <a:r>
              <a:rPr lang="en-US" altLang="zh-CN" sz="2800" b="1" dirty="0">
                <a:latin typeface="Times New Roman" pitchFamily="18" charset="0"/>
                <a:ea typeface="+mj-ea"/>
                <a:cs typeface="Times New Roman" pitchFamily="18" charset="0"/>
              </a:rPr>
              <a:t>——</a:t>
            </a:r>
            <a:r>
              <a:rPr lang="zh-CN" alt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杂志的选择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265661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所有的作者愿意投稿，该稿件没有一稿多投；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课题组前期的工作，可省略；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本文的特色与创新之处（重点）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       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谢谢等客套话</a:t>
            </a: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lnSpc>
                <a:spcPct val="125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本课题组的文章，可省略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613314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文章投稿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——Cover letter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16395" y="566948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审稿意见的回复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1219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按照一个固定的模板来写；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先来写客套话，恭维下审稿人；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逐条修改，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point-to-point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修改形式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；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补充实验是必须的；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调整文章的整体内容和语言等（删与补）；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用客气的语言来回复无法补充的数据；</a:t>
            </a:r>
          </a:p>
          <a:p>
            <a:pPr marL="342900" indent="-342900" algn="l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引用前人文献来为自己的结论说明。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1875" t="35417" r="21094" b="19792"/>
          <a:stretch>
            <a:fillRect/>
          </a:stretch>
        </p:blipFill>
        <p:spPr bwMode="auto">
          <a:xfrm>
            <a:off x="381000" y="1263804"/>
            <a:ext cx="8382000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59018" y="578099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审稿意见的回复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认真校对文章；</a:t>
            </a:r>
          </a:p>
          <a:p>
            <a:pPr marL="342900" indent="-342900" algn="l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签署版权转让等信息；</a:t>
            </a:r>
          </a:p>
          <a:p>
            <a:pPr marL="342900" indent="-342900" algn="l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是否需要出版彩色图片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等；</a:t>
            </a: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42900" algn="l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是否购买单行本等。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11404" y="589155"/>
            <a:ext cx="662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文章的校对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未命名"/>
          <p:cNvPicPr>
            <a:picLocks noChangeAspect="1" noChangeArrowheads="1"/>
          </p:cNvPicPr>
          <p:nvPr/>
        </p:nvPicPr>
        <p:blipFill>
          <a:blip r:embed="rId2"/>
          <a:srcRect l="3947" t="15625" r="3125" b="30208"/>
          <a:stretch>
            <a:fillRect/>
          </a:stretch>
        </p:blipFill>
        <p:spPr bwMode="auto">
          <a:xfrm>
            <a:off x="555702" y="273762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214422"/>
            <a:ext cx="8848725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8100" algn="just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由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指导教师根据项目的完成质量进行综合评定，包括申请书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25000"/>
              </a:lnSpc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撰写（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15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分）、开题报告（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10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分）、实验操作（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30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分）、实</a:t>
            </a:r>
            <a:endParaRPr lang="en-US" altLang="zh-CN" sz="2400" b="1" dirty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25000"/>
              </a:lnSpc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验记录（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15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分）、阶段考核（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10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分）、论文撰写（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20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分）。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3350935" y="566948"/>
            <a:ext cx="2424111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八、成绩</a:t>
            </a:r>
            <a:r>
              <a:rPr kumimoji="1" lang="zh-CN" altLang="en-US" sz="2800" b="1" dirty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评定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828800" y="2286000"/>
            <a:ext cx="5529282" cy="1785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5400" kern="10" dirty="0">
                <a:ln w="9525">
                  <a:noFill/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/>
                <a:ea typeface="宋体"/>
              </a:rPr>
              <a:t>谢  谢！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95275" y="1214422"/>
            <a:ext cx="8563005" cy="27922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8100"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目  的：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了解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课题近年来国内外的研究进展及存在的问题，找出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研</a:t>
            </a: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究课题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的关键与突破点，提出自己的设想，进而确定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研究</a:t>
            </a: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方案。</a:t>
            </a: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  <a:p>
            <a:pPr marL="342900" indent="-381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引用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文献中的先进方法与技术。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8381" y="4029067"/>
            <a:ext cx="8335586" cy="16842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8100" algn="just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建  议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：</a:t>
            </a:r>
          </a:p>
          <a:p>
            <a:pPr marL="342900" indent="-38100" algn="just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先阅读综述，后阅读研究论文；</a:t>
            </a:r>
          </a:p>
          <a:p>
            <a:pPr marL="342900" indent="-38100" algn="just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     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2. 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t>先阅读中文文献，后进行高水平英文文献的阅读。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2567204" y="544646"/>
            <a:ext cx="3571899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A50021"/>
                </a:solidFill>
                <a:latin typeface="Arial" pitchFamily="34" charset="0"/>
                <a:ea typeface="宋体" pitchFamily="2" charset="-122"/>
              </a:rPr>
              <a:t>二、文献查阅与整理</a:t>
            </a:r>
            <a:endParaRPr kumimoji="1" lang="zh-CN" altLang="en-US" sz="2800" b="1" dirty="0">
              <a:solidFill>
                <a:srgbClr val="A50021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建 Microsoft PowerPoint 演示文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</TotalTime>
  <Words>5724</Words>
  <Application>Microsoft Office PowerPoint</Application>
  <PresentationFormat>全屏显示(4:3)</PresentationFormat>
  <Paragraphs>618</Paragraphs>
  <Slides>89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89</vt:i4>
      </vt:variant>
    </vt:vector>
  </HeadingPairs>
  <TitlesOfParts>
    <vt:vector size="90" baseType="lpstr">
      <vt:lpstr>新建 Microsoft PowerPoint 演示文稿</vt:lpstr>
      <vt:lpstr>研究创新实验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微软用户</cp:lastModifiedBy>
  <cp:revision>256</cp:revision>
  <dcterms:created xsi:type="dcterms:W3CDTF">2014-04-15T01:48:22Z</dcterms:created>
  <dcterms:modified xsi:type="dcterms:W3CDTF">2015-03-26T08:28:05Z</dcterms:modified>
</cp:coreProperties>
</file>