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4" r:id="rId2"/>
    <p:sldId id="263" r:id="rId3"/>
    <p:sldId id="259" r:id="rId4"/>
    <p:sldId id="260" r:id="rId5"/>
    <p:sldId id="265" r:id="rId6"/>
    <p:sldId id="270" r:id="rId7"/>
    <p:sldId id="267" r:id="rId8"/>
    <p:sldId id="269" r:id="rId9"/>
    <p:sldId id="271" r:id="rId10"/>
    <p:sldId id="272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AF2"/>
    <a:srgbClr val="FF6600"/>
    <a:srgbClr val="33CC33"/>
    <a:srgbClr val="070783"/>
    <a:srgbClr val="2C06CC"/>
    <a:srgbClr val="066C84"/>
    <a:srgbClr val="057560"/>
    <a:srgbClr val="15DC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8F5EB90-2969-4386-A2DE-212104535627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79FB559-1589-4510-B4F4-A442190241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DD52BA-7A46-47E1-A6AE-2708E03A774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 userDrawn="1"/>
        </p:nvSpPr>
        <p:spPr>
          <a:xfrm>
            <a:off x="290513" y="1076325"/>
            <a:ext cx="8482012" cy="114300"/>
          </a:xfrm>
          <a:custGeom>
            <a:avLst/>
            <a:gdLst>
              <a:gd name="connsiteX0" fmla="*/ 28575 w 8482012"/>
              <a:gd name="connsiteY0" fmla="*/ 28575 h 114300"/>
              <a:gd name="connsiteX1" fmla="*/ 8453437 w 8482012"/>
              <a:gd name="connsiteY1" fmla="*/ 28575 h 114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82012" h="114300">
                <a:moveTo>
                  <a:pt x="28575" y="28575"/>
                </a:moveTo>
                <a:lnTo>
                  <a:pt x="8453437" y="28575"/>
                </a:lnTo>
              </a:path>
            </a:pathLst>
          </a:custGeom>
          <a:ln>
            <a:solidFill>
              <a:srgbClr val="07078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25400"/>
            <a:ext cx="10033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7716-01D1-418A-915B-3B2F7ED8F45F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1741-8578-40EA-A051-37D6C97562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73238"/>
            <a:ext cx="25447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4"/>
          <p:cNvSpPr>
            <a:spLocks/>
          </p:cNvSpPr>
          <p:nvPr userDrawn="1"/>
        </p:nvSpPr>
        <p:spPr bwMode="gray">
          <a:xfrm>
            <a:off x="0" y="765175"/>
            <a:ext cx="3059113" cy="5184775"/>
          </a:xfrm>
          <a:custGeom>
            <a:avLst/>
            <a:gdLst>
              <a:gd name="T0" fmla="*/ 858 w 2408"/>
              <a:gd name="T1" fmla="*/ 0 h 4334"/>
              <a:gd name="T2" fmla="*/ 1984 w 2408"/>
              <a:gd name="T3" fmla="*/ 2582 h 4334"/>
              <a:gd name="T4" fmla="*/ 0 w 2408"/>
              <a:gd name="T5" fmla="*/ 4326 h 4334"/>
              <a:gd name="T6" fmla="*/ 1208 w 2408"/>
              <a:gd name="T7" fmla="*/ 4334 h 4334"/>
              <a:gd name="T8" fmla="*/ 2272 w 2408"/>
              <a:gd name="T9" fmla="*/ 2566 h 4334"/>
              <a:gd name="T10" fmla="*/ 998 w 2408"/>
              <a:gd name="T11" fmla="*/ 2 h 4334"/>
              <a:gd name="T12" fmla="*/ 858 w 2408"/>
              <a:gd name="T13" fmla="*/ 0 h 4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4">
                <a:moveTo>
                  <a:pt x="858" y="0"/>
                </a:moveTo>
                <a:cubicBezTo>
                  <a:pt x="2020" y="270"/>
                  <a:pt x="2408" y="1630"/>
                  <a:pt x="1984" y="2582"/>
                </a:cubicBezTo>
                <a:cubicBezTo>
                  <a:pt x="1560" y="3534"/>
                  <a:pt x="880" y="3975"/>
                  <a:pt x="0" y="4326"/>
                </a:cubicBezTo>
                <a:lnTo>
                  <a:pt x="1208" y="4334"/>
                </a:lnTo>
                <a:cubicBezTo>
                  <a:pt x="1520" y="4078"/>
                  <a:pt x="2144" y="3342"/>
                  <a:pt x="2272" y="2566"/>
                </a:cubicBezTo>
                <a:cubicBezTo>
                  <a:pt x="2400" y="1790"/>
                  <a:pt x="2278" y="418"/>
                  <a:pt x="998" y="2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7451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cxnSp>
        <p:nvCxnSpPr>
          <p:cNvPr id="6" name="直接连接符 9"/>
          <p:cNvCxnSpPr/>
          <p:nvPr userDrawn="1"/>
        </p:nvCxnSpPr>
        <p:spPr>
          <a:xfrm>
            <a:off x="3175" y="765175"/>
            <a:ext cx="9144000" cy="0"/>
          </a:xfrm>
          <a:prstGeom prst="line">
            <a:avLst/>
          </a:prstGeom>
          <a:ln>
            <a:solidFill>
              <a:srgbClr val="2C06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10"/>
          <p:cNvCxnSpPr/>
          <p:nvPr userDrawn="1"/>
        </p:nvCxnSpPr>
        <p:spPr>
          <a:xfrm>
            <a:off x="0" y="5949950"/>
            <a:ext cx="9144000" cy="0"/>
          </a:xfrm>
          <a:prstGeom prst="line">
            <a:avLst/>
          </a:prstGeom>
          <a:ln>
            <a:solidFill>
              <a:srgbClr val="2C06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62064" y="1671599"/>
            <a:ext cx="5542384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3848" y="3645024"/>
            <a:ext cx="4496544" cy="122413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D3CC0-C2CD-4874-9F89-E0DF04950D04}" type="datetime1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49386-CCF6-4441-8F29-425FF95A36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9267C8-2CED-4E5A-8787-DCFF183F82FF}" type="datetimeFigureOut">
              <a:rPr lang="zh-CN" altLang="en-US"/>
              <a:pPr>
                <a:defRPr/>
              </a:pPr>
              <a:t>2014-6-21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F3823E-DD4B-4242-9969-33D284E2E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835150" y="981075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altLang="zh-CN" sz="6000" b="1">
                <a:solidFill>
                  <a:schemeClr val="folHlink"/>
                </a:solidFill>
                <a:latin typeface="新宋体" pitchFamily="49" charset="-122"/>
                <a:ea typeface="新宋体" pitchFamily="49" charset="-122"/>
              </a:rPr>
              <a:t>PAS</a:t>
            </a:r>
            <a:r>
              <a:rPr lang="zh-CN" altLang="en-US" sz="6000" b="1">
                <a:solidFill>
                  <a:schemeClr val="folHlink"/>
                </a:solidFill>
                <a:latin typeface="新宋体" pitchFamily="49" charset="-122"/>
                <a:ea typeface="新宋体" pitchFamily="49" charset="-122"/>
              </a:rPr>
              <a:t>反应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213100"/>
            <a:ext cx="30241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t01fb7b6d71e61801e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789363"/>
            <a:ext cx="2603500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636838"/>
            <a:ext cx="446405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6600"/>
                </a:solidFill>
              </a:rPr>
              <a:t>【</a:t>
            </a:r>
            <a:r>
              <a:rPr lang="zh-CN" altLang="en-US" smtClean="0">
                <a:solidFill>
                  <a:srgbClr val="FF6600"/>
                </a:solidFill>
              </a:rPr>
              <a:t>实验结果</a:t>
            </a:r>
            <a:r>
              <a:rPr lang="en-US" altLang="zh-CN" smtClean="0">
                <a:solidFill>
                  <a:srgbClr val="FF6600"/>
                </a:solidFill>
              </a:rPr>
              <a:t>】</a:t>
            </a:r>
          </a:p>
        </p:txBody>
      </p:sp>
      <p:grpSp>
        <p:nvGrpSpPr>
          <p:cNvPr id="15363" name="Group 8"/>
          <p:cNvGrpSpPr>
            <a:grpSpLocks/>
          </p:cNvGrpSpPr>
          <p:nvPr/>
        </p:nvGrpSpPr>
        <p:grpSpPr bwMode="auto">
          <a:xfrm>
            <a:off x="539750" y="1412875"/>
            <a:ext cx="1295400" cy="647700"/>
            <a:chOff x="295" y="799"/>
            <a:chExt cx="816" cy="408"/>
          </a:xfrm>
        </p:grpSpPr>
        <p:sp>
          <p:nvSpPr>
            <p:cNvPr id="15365" name="Oval 9"/>
            <p:cNvSpPr>
              <a:spLocks noChangeArrowheads="1"/>
            </p:cNvSpPr>
            <p:nvPr/>
          </p:nvSpPr>
          <p:spPr bwMode="auto">
            <a:xfrm>
              <a:off x="295" y="799"/>
              <a:ext cx="816" cy="40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366" name="Text Box 10"/>
            <p:cNvSpPr txBox="1">
              <a:spLocks noChangeArrowheads="1"/>
            </p:cNvSpPr>
            <p:nvPr/>
          </p:nvSpPr>
          <p:spPr bwMode="auto">
            <a:xfrm>
              <a:off x="431" y="890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6600"/>
                  </a:solidFill>
                </a:rPr>
                <a:t>植物</a:t>
              </a:r>
            </a:p>
          </p:txBody>
        </p:sp>
      </p:grp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2700338" y="1484313"/>
            <a:ext cx="47450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在显微镜下观察到马铃薯细胞中的糖颗粒被染成粉红色</a:t>
            </a:r>
            <a:br>
              <a:rPr lang="zh-CN" altLang="en-US" sz="2800" b="1">
                <a:solidFill>
                  <a:srgbClr val="431AF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zh-CN" altLang="en-US" sz="2800" b="1">
              <a:solidFill>
                <a:srgbClr val="431AF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8" name="Picture 8" descr="t01321c1341e2034f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57563"/>
            <a:ext cx="3419475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ChangeArrowheads="1"/>
          </p:cNvSpPr>
          <p:nvPr/>
        </p:nvSpPr>
        <p:spPr bwMode="auto">
          <a:xfrm>
            <a:off x="2508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实验目的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39750" y="1196975"/>
            <a:ext cx="82296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zh-CN" altLang="en-US" sz="3200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1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．观察细胞内糖类的分布。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2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．掌握糖类的染色方法。</a:t>
            </a:r>
            <a:r>
              <a:rPr lang="zh-CN" altLang="en-US" sz="3200">
                <a:latin typeface="Calibri" pitchFamily="34" charset="0"/>
              </a:rPr>
              <a:t> </a:t>
            </a: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141663"/>
            <a:ext cx="3455988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9" descr="get?name=T1pOLrBsZ41RCvBVd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933825"/>
            <a:ext cx="1876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395288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实验原理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             组织内的多糖、粘多糖及粘蛋白等都用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PAS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法来显示。其化学基础是利用过碘酸的氧化作用。过碘酸是一种强氧化剂，能破坏各种结构内的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C-C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键，若有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1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，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2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乙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-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二醇基（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CHOH-CHOH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）存在，可变为二醛（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CHO-CHO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），然后与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Schiff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试剂反应，与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Schiff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试剂生成紫红色反应物。过碘酸较常用的氧化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C-C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键的试剂（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KmnO</a:t>
            </a:r>
            <a:r>
              <a:rPr lang="en-US" altLang="zh-CN" sz="2800" baseline="-25000">
                <a:solidFill>
                  <a:schemeClr val="hlink"/>
                </a:solidFill>
                <a:latin typeface="Calibri" pitchFamily="34" charset="0"/>
              </a:rPr>
              <a:t>4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、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H</a:t>
            </a:r>
            <a:r>
              <a:rPr lang="en-US" altLang="zh-CN" sz="2800" baseline="-25000">
                <a:solidFill>
                  <a:schemeClr val="hlink"/>
                </a:solidFill>
                <a:latin typeface="Calibri" pitchFamily="34" charset="0"/>
              </a:rPr>
              <a:t>2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CRO</a:t>
            </a:r>
            <a:r>
              <a:rPr lang="en-US" altLang="zh-CN" sz="2800" baseline="-25000">
                <a:solidFill>
                  <a:schemeClr val="hlink"/>
                </a:solidFill>
                <a:latin typeface="Calibri" pitchFamily="34" charset="0"/>
              </a:rPr>
              <a:t>4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、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H</a:t>
            </a:r>
            <a:r>
              <a:rPr lang="en-US" altLang="zh-CN" sz="2800" baseline="-25000">
                <a:solidFill>
                  <a:schemeClr val="hlink"/>
                </a:solidFill>
                <a:latin typeface="Calibri" pitchFamily="34" charset="0"/>
              </a:rPr>
              <a:t>2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O</a:t>
            </a:r>
            <a:r>
              <a:rPr lang="en-US" altLang="zh-CN" sz="2800" baseline="-25000">
                <a:solidFill>
                  <a:schemeClr val="hlink"/>
                </a:solidFill>
                <a:latin typeface="Calibri" pitchFamily="34" charset="0"/>
              </a:rPr>
              <a:t>2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等）灵敏而优越，不再氧化所产生的醛基，与</a:t>
            </a:r>
            <a:r>
              <a:rPr lang="en-US" altLang="zh-CN" sz="2800">
                <a:solidFill>
                  <a:schemeClr val="hlink"/>
                </a:solidFill>
                <a:latin typeface="Calibri" pitchFamily="34" charset="0"/>
              </a:rPr>
              <a:t>Schiff</a:t>
            </a:r>
            <a:r>
              <a:rPr lang="zh-CN" altLang="en-US" sz="2800">
                <a:solidFill>
                  <a:schemeClr val="hlink"/>
                </a:solidFill>
                <a:latin typeface="Calibri" pitchFamily="34" charset="0"/>
              </a:rPr>
              <a:t>试剂生成紫色反应物以此得到定位。 </a:t>
            </a:r>
          </a:p>
        </p:txBody>
      </p:sp>
      <p:pic>
        <p:nvPicPr>
          <p:cNvPr id="8197" name="Picture 5" descr="pas反应原理示意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62075"/>
            <a:ext cx="79914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实验材料及仪器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实验器材：显微镜，染色缸，盖玻片。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zh-CN" altLang="en-US" sz="3200" b="1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实验试剂： 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1%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过碘酸，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Schiff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试剂，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0.5%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偏重亚硫酸钠溶液， 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100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％乙醇，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95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％乙醇，二甲苯。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endParaRPr lang="zh-CN" altLang="en-US" sz="3200" b="1">
              <a:solidFill>
                <a:schemeClr val="hlink"/>
              </a:solidFill>
              <a:latin typeface="Calibri" pitchFamily="34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实验材料： 鼠的肝、肾、心肌、脾、马铃薯</a:t>
            </a:r>
            <a:r>
              <a:rPr lang="zh-CN" altLang="en-US" sz="3200">
                <a:latin typeface="Calibri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0271" name="Rectangle 31"/>
          <p:cNvSpPr>
            <a:spLocks noChangeArrowheads="1"/>
          </p:cNvSpPr>
          <p:nvPr/>
        </p:nvSpPr>
        <p:spPr bwMode="auto">
          <a:xfrm>
            <a:off x="468313" y="2420938"/>
            <a:ext cx="8229600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en-US" altLang="zh-CN" sz="3200">
                <a:solidFill>
                  <a:schemeClr val="hlink"/>
                </a:solidFill>
                <a:latin typeface="Calibri" pitchFamily="34" charset="0"/>
              </a:rPr>
              <a:t>1</a:t>
            </a:r>
            <a:r>
              <a:rPr lang="zh-CN" altLang="en-US" sz="3200">
                <a:solidFill>
                  <a:schemeClr val="hlink"/>
                </a:solidFill>
                <a:latin typeface="Calibri" pitchFamily="34" charset="0"/>
              </a:rPr>
              <a:t>．取小鼠的肝、肾、心肌</a:t>
            </a:r>
            <a:r>
              <a:rPr lang="en-US" altLang="zh-CN" sz="3200">
                <a:solidFill>
                  <a:schemeClr val="hlink"/>
                </a:solidFill>
                <a:latin typeface="Calibri" pitchFamily="34" charset="0"/>
              </a:rPr>
              <a:t>1~2mm</a:t>
            </a:r>
            <a:r>
              <a:rPr lang="zh-CN" altLang="en-US" sz="3200">
                <a:solidFill>
                  <a:schemeClr val="hlink"/>
                </a:solidFill>
                <a:latin typeface="Calibri" pitchFamily="34" charset="0"/>
              </a:rPr>
              <a:t>厚组织块，利用</a:t>
            </a:r>
            <a:r>
              <a:rPr lang="en-US" altLang="zh-CN" sz="3200">
                <a:solidFill>
                  <a:schemeClr val="hlink"/>
                </a:solidFill>
                <a:latin typeface="Calibri" pitchFamily="34" charset="0"/>
              </a:rPr>
              <a:t>Carnoy</a:t>
            </a:r>
            <a:r>
              <a:rPr lang="zh-CN" altLang="en-US" sz="3200">
                <a:solidFill>
                  <a:schemeClr val="hlink"/>
                </a:solidFill>
                <a:latin typeface="Calibri" pitchFamily="34" charset="0"/>
              </a:rPr>
              <a:t>固定液固定，经乙醇脱水，二甲苯透明，石蜡包埋；切片脱蜡至复水。</a:t>
            </a:r>
          </a:p>
        </p:txBody>
      </p:sp>
      <p:grpSp>
        <p:nvGrpSpPr>
          <p:cNvPr id="10243" name="Group 37"/>
          <p:cNvGrpSpPr>
            <a:grpSpLocks/>
          </p:cNvGrpSpPr>
          <p:nvPr/>
        </p:nvGrpSpPr>
        <p:grpSpPr bwMode="auto">
          <a:xfrm>
            <a:off x="468313" y="1268413"/>
            <a:ext cx="1295400" cy="647700"/>
            <a:chOff x="295" y="799"/>
            <a:chExt cx="816" cy="408"/>
          </a:xfrm>
        </p:grpSpPr>
        <p:sp>
          <p:nvSpPr>
            <p:cNvPr id="10247" name="Oval 32"/>
            <p:cNvSpPr>
              <a:spLocks noChangeArrowheads="1"/>
            </p:cNvSpPr>
            <p:nvPr/>
          </p:nvSpPr>
          <p:spPr bwMode="auto">
            <a:xfrm>
              <a:off x="295" y="799"/>
              <a:ext cx="816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48" name="Text Box 33"/>
            <p:cNvSpPr txBox="1">
              <a:spLocks noChangeArrowheads="1"/>
            </p:cNvSpPr>
            <p:nvPr/>
          </p:nvSpPr>
          <p:spPr bwMode="auto">
            <a:xfrm>
              <a:off x="431" y="890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6600"/>
                  </a:solidFill>
                </a:rPr>
                <a:t>动物</a:t>
              </a:r>
            </a:p>
          </p:txBody>
        </p:sp>
      </p:grpSp>
      <p:pic>
        <p:nvPicPr>
          <p:cNvPr id="10274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4149725"/>
            <a:ext cx="237648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4581525"/>
            <a:ext cx="20161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36" descr="get?name=T1pOLrBsZ41RCvBVd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437063"/>
            <a:ext cx="1876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CN" smtClean="0">
                <a:solidFill>
                  <a:srgbClr val="FF6600"/>
                </a:solidFill>
              </a:rPr>
              <a:t>【</a:t>
            </a:r>
            <a:r>
              <a:rPr lang="zh-CN" altLang="en-US" smtClean="0">
                <a:solidFill>
                  <a:srgbClr val="FF6600"/>
                </a:solidFill>
              </a:rPr>
              <a:t>实验步骤</a:t>
            </a:r>
            <a:r>
              <a:rPr lang="en-US" altLang="zh-CN" smtClean="0">
                <a:solidFill>
                  <a:srgbClr val="FF6600"/>
                </a:solidFill>
              </a:rPr>
              <a:t>】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95288" y="1628775"/>
            <a:ext cx="2376487" cy="155257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0.5%~1%</a:t>
            </a: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过碘酸水溶液浸泡</a:t>
            </a: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2~5min</a:t>
            </a: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（不能过长）。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059113" y="2133600"/>
            <a:ext cx="1295400" cy="431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43438" y="1844675"/>
            <a:ext cx="2736850" cy="8223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滴加</a:t>
            </a: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Schiff</a:t>
            </a: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试剂浸泡</a:t>
            </a: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15min</a:t>
            </a: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（避光）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87675" y="1773238"/>
            <a:ext cx="1403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蒸馏水洗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867400" y="2708275"/>
            <a:ext cx="503238" cy="1368425"/>
          </a:xfrm>
          <a:prstGeom prst="downArrow">
            <a:avLst>
              <a:gd name="adj1" fmla="val 50000"/>
              <a:gd name="adj2" fmla="val 67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148263" y="4221163"/>
            <a:ext cx="2736850" cy="8223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自来水冲洗</a:t>
            </a: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5min</a:t>
            </a: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。</a:t>
            </a:r>
          </a:p>
          <a:p>
            <a:pPr>
              <a:defRPr/>
            </a:pP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蒸馏水浸泡</a:t>
            </a: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1min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372225" y="2852738"/>
            <a:ext cx="2317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亚硫酸盐溶液浸</a:t>
            </a:r>
          </a:p>
          <a:p>
            <a:pPr>
              <a:defRPr/>
            </a:pPr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泡三次，共</a:t>
            </a:r>
            <a:r>
              <a:rPr lang="en-US" altLang="zh-CN" sz="2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6min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3563938" y="4365625"/>
            <a:ext cx="1511300" cy="433388"/>
          </a:xfrm>
          <a:prstGeom prst="leftArrow">
            <a:avLst>
              <a:gd name="adj1" fmla="val 50000"/>
              <a:gd name="adj2" fmla="val 871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27088" y="4221163"/>
            <a:ext cx="2520950" cy="822325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苏木精复染胞核（约</a:t>
            </a: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5</a:t>
            </a: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～</a:t>
            </a:r>
            <a:r>
              <a:rPr lang="en-US" altLang="zh-CN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10</a:t>
            </a: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分钟）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979613" y="5084763"/>
            <a:ext cx="504825" cy="792162"/>
          </a:xfrm>
          <a:prstGeom prst="downArrow">
            <a:avLst>
              <a:gd name="adj1" fmla="val 50000"/>
              <a:gd name="adj2" fmla="val 392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95288" y="5229225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流水洗</a:t>
            </a:r>
            <a:r>
              <a:rPr lang="en-US" altLang="zh-CN" sz="24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charset="-122"/>
              </a:rPr>
              <a:t>5min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763713" y="5949950"/>
            <a:ext cx="1008062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-122"/>
              </a:rPr>
              <a:t>镜检</a:t>
            </a:r>
          </a:p>
        </p:txBody>
      </p:sp>
      <p:grpSp>
        <p:nvGrpSpPr>
          <p:cNvPr id="11278" name="Group 15"/>
          <p:cNvGrpSpPr>
            <a:grpSpLocks/>
          </p:cNvGrpSpPr>
          <p:nvPr/>
        </p:nvGrpSpPr>
        <p:grpSpPr bwMode="auto">
          <a:xfrm>
            <a:off x="468313" y="404813"/>
            <a:ext cx="1295400" cy="647700"/>
            <a:chOff x="295" y="799"/>
            <a:chExt cx="816" cy="408"/>
          </a:xfrm>
        </p:grpSpPr>
        <p:sp>
          <p:nvSpPr>
            <p:cNvPr id="11279" name="Oval 16"/>
            <p:cNvSpPr>
              <a:spLocks noChangeArrowheads="1"/>
            </p:cNvSpPr>
            <p:nvPr/>
          </p:nvSpPr>
          <p:spPr bwMode="auto">
            <a:xfrm>
              <a:off x="295" y="799"/>
              <a:ext cx="816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431" y="890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6600"/>
                  </a:solidFill>
                </a:rPr>
                <a:t>动物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 autoUpdateAnimBg="0"/>
      <p:bldP spid="16388" grpId="0" animBg="1"/>
      <p:bldP spid="16389" grpId="0" animBg="1" autoUpdateAnimBg="0"/>
      <p:bldP spid="16390" grpId="0" autoUpdateAnimBg="0"/>
      <p:bldP spid="16391" grpId="0" animBg="1"/>
      <p:bldP spid="16392" grpId="0" animBg="1" autoUpdateAnimBg="0"/>
      <p:bldP spid="16393" grpId="0" autoUpdateAnimBg="0"/>
      <p:bldP spid="16394" grpId="0" animBg="1"/>
      <p:bldP spid="16395" grpId="0" animBg="1" autoUpdateAnimBg="0"/>
      <p:bldP spid="16396" grpId="0" animBg="1"/>
      <p:bldP spid="16397" grpId="0" autoUpdateAnimBg="0"/>
      <p:bldP spid="1639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实验步骤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971550" y="2133600"/>
            <a:ext cx="76898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   如需制作永久切片，需进行以下步骤：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        上述步骤蒸馏水吸干后，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95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％酒精浸泡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1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～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2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分钟，无水乙醇浸泡两次，每次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3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～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5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分钟进行脱水。然后利用二甲苯和无水乙醇等量混合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5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分钟，再换二甲苯两次每次</a:t>
            </a:r>
            <a:r>
              <a:rPr lang="en-US" altLang="zh-CN" sz="3200" b="1">
                <a:solidFill>
                  <a:schemeClr val="hlink"/>
                </a:solidFill>
                <a:latin typeface="Calibri" pitchFamily="34" charset="0"/>
              </a:rPr>
              <a:t>5</a:t>
            </a: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分钟，最后中性树胶封藏。</a:t>
            </a:r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468313" y="1268413"/>
            <a:ext cx="1295400" cy="647700"/>
            <a:chOff x="295" y="799"/>
            <a:chExt cx="816" cy="408"/>
          </a:xfrm>
        </p:grpSpPr>
        <p:sp>
          <p:nvSpPr>
            <p:cNvPr id="12292" name="Oval 14"/>
            <p:cNvSpPr>
              <a:spLocks noChangeArrowheads="1"/>
            </p:cNvSpPr>
            <p:nvPr/>
          </p:nvSpPr>
          <p:spPr bwMode="auto">
            <a:xfrm>
              <a:off x="295" y="799"/>
              <a:ext cx="816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3" name="Text Box 15"/>
            <p:cNvSpPr txBox="1">
              <a:spLocks noChangeArrowheads="1"/>
            </p:cNvSpPr>
            <p:nvPr/>
          </p:nvSpPr>
          <p:spPr bwMode="auto">
            <a:xfrm>
              <a:off x="431" y="890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6600"/>
                  </a:solidFill>
                </a:rPr>
                <a:t>动物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ChangeArrowheads="1"/>
          </p:cNvSpPr>
          <p:nvPr/>
        </p:nvSpPr>
        <p:spPr bwMode="auto">
          <a:xfrm>
            <a:off x="468313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【</a:t>
            </a:r>
            <a:r>
              <a:rPr lang="zh-CN" altLang="en-US" sz="4400">
                <a:solidFill>
                  <a:srgbClr val="FF6600"/>
                </a:solidFill>
                <a:latin typeface="Calibri" pitchFamily="34" charset="0"/>
              </a:rPr>
              <a:t>实验结果</a:t>
            </a:r>
            <a:r>
              <a:rPr lang="en-US" altLang="zh-CN" sz="4400">
                <a:solidFill>
                  <a:srgbClr val="FF6600"/>
                </a:solidFill>
                <a:latin typeface="Calibri" pitchFamily="34" charset="0"/>
              </a:rPr>
              <a:t>】</a:t>
            </a:r>
          </a:p>
        </p:txBody>
      </p:sp>
      <p:grpSp>
        <p:nvGrpSpPr>
          <p:cNvPr id="13314" name="Group 9"/>
          <p:cNvGrpSpPr>
            <a:grpSpLocks/>
          </p:cNvGrpSpPr>
          <p:nvPr/>
        </p:nvGrpSpPr>
        <p:grpSpPr bwMode="auto">
          <a:xfrm>
            <a:off x="468313" y="1268413"/>
            <a:ext cx="1295400" cy="647700"/>
            <a:chOff x="295" y="799"/>
            <a:chExt cx="816" cy="408"/>
          </a:xfrm>
        </p:grpSpPr>
        <p:sp>
          <p:nvSpPr>
            <p:cNvPr id="13317" name="Oval 10"/>
            <p:cNvSpPr>
              <a:spLocks noChangeArrowheads="1"/>
            </p:cNvSpPr>
            <p:nvPr/>
          </p:nvSpPr>
          <p:spPr bwMode="auto">
            <a:xfrm>
              <a:off x="295" y="799"/>
              <a:ext cx="816" cy="4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18" name="Text Box 11"/>
            <p:cNvSpPr txBox="1">
              <a:spLocks noChangeArrowheads="1"/>
            </p:cNvSpPr>
            <p:nvPr/>
          </p:nvSpPr>
          <p:spPr bwMode="auto">
            <a:xfrm>
              <a:off x="431" y="890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6600"/>
                  </a:solidFill>
                </a:rPr>
                <a:t>动物</a:t>
              </a:r>
            </a:p>
          </p:txBody>
        </p:sp>
      </p:grpSp>
      <p:pic>
        <p:nvPicPr>
          <p:cNvPr id="13324" name="Picture 12" descr="DSCN75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781300"/>
            <a:ext cx="67691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692275" y="1412875"/>
            <a:ext cx="68627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zh-CN" altLang="en-US" sz="3200" b="1">
                <a:solidFill>
                  <a:schemeClr val="hlink"/>
                </a:solidFill>
                <a:latin typeface="Calibri" pitchFamily="34" charset="0"/>
              </a:rPr>
              <a:t>          含糖蛋白呈不同程度的紫红色，糖原着色深。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zh-CN" alt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/>
            <a:r>
              <a:rPr lang="zh-CN" altLang="en-US" b="1" smtClean="0">
                <a:solidFill>
                  <a:schemeClr val="hlink"/>
                </a:solidFill>
              </a:rPr>
              <a:t>取马铃薯，使用徒手切片技术切一薄片置于载玻片上</a:t>
            </a:r>
          </a:p>
          <a:p>
            <a:pPr marL="609600" indent="-609600"/>
            <a:r>
              <a:rPr lang="zh-CN" altLang="en-US" b="1" smtClean="0">
                <a:solidFill>
                  <a:schemeClr val="hlink"/>
                </a:solidFill>
              </a:rPr>
              <a:t>滴一滴</a:t>
            </a:r>
            <a:r>
              <a:rPr lang="en-US" altLang="zh-CN" b="1" smtClean="0">
                <a:solidFill>
                  <a:schemeClr val="hlink"/>
                </a:solidFill>
              </a:rPr>
              <a:t>0.5%~1%</a:t>
            </a:r>
            <a:r>
              <a:rPr lang="zh-CN" altLang="en-US" b="1" smtClean="0">
                <a:solidFill>
                  <a:schemeClr val="hlink"/>
                </a:solidFill>
              </a:rPr>
              <a:t>过碘酸水溶液浸泡２</a:t>
            </a:r>
            <a:r>
              <a:rPr lang="en-US" altLang="zh-CN" b="1" smtClean="0">
                <a:solidFill>
                  <a:schemeClr val="hlink"/>
                </a:solidFill>
              </a:rPr>
              <a:t>~</a:t>
            </a:r>
            <a:r>
              <a:rPr lang="zh-CN" altLang="en-US" b="1" smtClean="0">
                <a:solidFill>
                  <a:schemeClr val="hlink"/>
                </a:solidFill>
              </a:rPr>
              <a:t>３</a:t>
            </a:r>
            <a:r>
              <a:rPr lang="en-US" altLang="zh-CN" b="1" smtClean="0">
                <a:solidFill>
                  <a:schemeClr val="hlink"/>
                </a:solidFill>
              </a:rPr>
              <a:t>min</a:t>
            </a:r>
            <a:r>
              <a:rPr lang="zh-CN" altLang="en-US" b="1" smtClean="0">
                <a:solidFill>
                  <a:schemeClr val="hlink"/>
                </a:solidFill>
              </a:rPr>
              <a:t>（不能过长）。</a:t>
            </a:r>
          </a:p>
          <a:p>
            <a:pPr marL="609600" indent="-609600"/>
            <a:r>
              <a:rPr lang="zh-CN" altLang="en-US" b="1" smtClean="0">
                <a:solidFill>
                  <a:schemeClr val="hlink"/>
                </a:solidFill>
              </a:rPr>
              <a:t>蒸馏水洗</a:t>
            </a:r>
            <a:r>
              <a:rPr lang="en-US" altLang="zh-CN" b="1" smtClean="0">
                <a:solidFill>
                  <a:schemeClr val="hlink"/>
                </a:solidFill>
              </a:rPr>
              <a:t>1-2min</a:t>
            </a:r>
            <a:r>
              <a:rPr lang="zh-CN" altLang="en-US" b="1" smtClean="0">
                <a:solidFill>
                  <a:schemeClr val="hlink"/>
                </a:solidFill>
              </a:rPr>
              <a:t>。</a:t>
            </a:r>
          </a:p>
          <a:p>
            <a:pPr marL="609600" indent="-609600"/>
            <a:r>
              <a:rPr lang="en-US" altLang="zh-CN" b="1" smtClean="0">
                <a:solidFill>
                  <a:schemeClr val="hlink"/>
                </a:solidFill>
              </a:rPr>
              <a:t>Schiff</a:t>
            </a:r>
            <a:r>
              <a:rPr lang="zh-CN" altLang="en-US" b="1" smtClean="0">
                <a:solidFill>
                  <a:schemeClr val="hlink"/>
                </a:solidFill>
              </a:rPr>
              <a:t>试剂浸泡４ </a:t>
            </a:r>
            <a:r>
              <a:rPr lang="en-US" altLang="zh-CN" b="1" smtClean="0">
                <a:solidFill>
                  <a:schemeClr val="hlink"/>
                </a:solidFill>
              </a:rPr>
              <a:t>~ </a:t>
            </a:r>
            <a:r>
              <a:rPr lang="zh-CN" altLang="en-US" b="1" smtClean="0">
                <a:solidFill>
                  <a:schemeClr val="hlink"/>
                </a:solidFill>
              </a:rPr>
              <a:t>６</a:t>
            </a:r>
            <a:r>
              <a:rPr lang="en-US" altLang="zh-CN" b="1" smtClean="0">
                <a:solidFill>
                  <a:schemeClr val="hlink"/>
                </a:solidFill>
              </a:rPr>
              <a:t>min</a:t>
            </a:r>
            <a:r>
              <a:rPr lang="zh-CN" altLang="en-US" b="1" smtClean="0">
                <a:solidFill>
                  <a:schemeClr val="hlink"/>
                </a:solidFill>
              </a:rPr>
              <a:t>（避光</a:t>
            </a:r>
            <a:r>
              <a:rPr lang="en-US" altLang="zh-CN" b="1" smtClean="0">
                <a:solidFill>
                  <a:schemeClr val="hlink"/>
                </a:solidFill>
              </a:rPr>
              <a:t>)</a:t>
            </a:r>
            <a:r>
              <a:rPr lang="zh-CN" altLang="en-US" b="1" smtClean="0">
                <a:solidFill>
                  <a:schemeClr val="hlink"/>
                </a:solidFill>
              </a:rPr>
              <a:t>。</a:t>
            </a:r>
          </a:p>
          <a:p>
            <a:pPr marL="609600" indent="-609600"/>
            <a:r>
              <a:rPr lang="zh-CN" altLang="en-US" b="1" smtClean="0">
                <a:solidFill>
                  <a:schemeClr val="hlink"/>
                </a:solidFill>
              </a:rPr>
              <a:t>亚硫酸盐溶液浸泡三次，共</a:t>
            </a:r>
            <a:r>
              <a:rPr lang="en-US" altLang="zh-CN" b="1" smtClean="0">
                <a:solidFill>
                  <a:schemeClr val="hlink"/>
                </a:solidFill>
              </a:rPr>
              <a:t>6min</a:t>
            </a:r>
            <a:r>
              <a:rPr lang="zh-CN" altLang="en-US" b="1" smtClean="0">
                <a:solidFill>
                  <a:schemeClr val="hlink"/>
                </a:solidFill>
              </a:rPr>
              <a:t>。</a:t>
            </a:r>
          </a:p>
          <a:p>
            <a:pPr marL="609600" indent="-609600"/>
            <a:r>
              <a:rPr lang="zh-CN" altLang="en-US" b="1" smtClean="0">
                <a:solidFill>
                  <a:schemeClr val="hlink"/>
                </a:solidFill>
              </a:rPr>
              <a:t>染色结束，蒸馏水洗去染料，盖上盖玻片显微镜下观察。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FF6600"/>
                </a:solidFill>
              </a:rPr>
              <a:t>【</a:t>
            </a:r>
            <a:r>
              <a:rPr lang="zh-CN" altLang="en-US" smtClean="0">
                <a:solidFill>
                  <a:srgbClr val="FF6600"/>
                </a:solidFill>
              </a:rPr>
              <a:t>实验步骤</a:t>
            </a:r>
            <a:r>
              <a:rPr lang="en-US" altLang="zh-CN" smtClean="0">
                <a:solidFill>
                  <a:srgbClr val="FF6600"/>
                </a:solidFill>
              </a:rPr>
              <a:t>】</a:t>
            </a:r>
          </a:p>
        </p:txBody>
      </p: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323850" y="333375"/>
            <a:ext cx="1295400" cy="647700"/>
            <a:chOff x="295" y="799"/>
            <a:chExt cx="816" cy="408"/>
          </a:xfrm>
        </p:grpSpPr>
        <p:sp>
          <p:nvSpPr>
            <p:cNvPr id="14340" name="Oval 7"/>
            <p:cNvSpPr>
              <a:spLocks noChangeArrowheads="1"/>
            </p:cNvSpPr>
            <p:nvPr/>
          </p:nvSpPr>
          <p:spPr bwMode="auto">
            <a:xfrm>
              <a:off x="295" y="799"/>
              <a:ext cx="816" cy="40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1" name="Text Box 8"/>
            <p:cNvSpPr txBox="1">
              <a:spLocks noChangeArrowheads="1"/>
            </p:cNvSpPr>
            <p:nvPr/>
          </p:nvSpPr>
          <p:spPr bwMode="auto">
            <a:xfrm>
              <a:off x="431" y="890"/>
              <a:ext cx="5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solidFill>
                    <a:srgbClr val="FF6600"/>
                  </a:solidFill>
                </a:rPr>
                <a:t>植物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新建 Microsoft PowerPoint 演示文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</TotalTime>
  <Words>619</Words>
  <Application>Microsoft Office PowerPoint</Application>
  <PresentationFormat>全屏显示(4:3)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演示文稿设计模板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Calibri</vt:lpstr>
      <vt:lpstr>新宋体</vt:lpstr>
      <vt:lpstr>Arial Black</vt:lpstr>
      <vt:lpstr>新建 Microsoft PowerPoint 演示文稿</vt:lpstr>
      <vt:lpstr>新建 Microsoft PowerPoint 演示文稿</vt:lpstr>
      <vt:lpstr>新建 Microsoft PowerPoint 演示文稿</vt:lpstr>
      <vt:lpstr>幻灯片 1</vt:lpstr>
      <vt:lpstr>幻灯片 2</vt:lpstr>
      <vt:lpstr>幻灯片 3</vt:lpstr>
      <vt:lpstr>幻灯片 4</vt:lpstr>
      <vt:lpstr>幻灯片 5</vt:lpstr>
      <vt:lpstr>【实验步骤】</vt:lpstr>
      <vt:lpstr>幻灯片 7</vt:lpstr>
      <vt:lpstr>幻灯片 8</vt:lpstr>
      <vt:lpstr>【实验步骤】</vt:lpstr>
      <vt:lpstr>【实验结果】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微软用户</cp:lastModifiedBy>
  <cp:revision>28</cp:revision>
  <dcterms:created xsi:type="dcterms:W3CDTF">2014-04-15T01:48:22Z</dcterms:created>
  <dcterms:modified xsi:type="dcterms:W3CDTF">2014-06-21T04:11:23Z</dcterms:modified>
</cp:coreProperties>
</file>