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59" r:id="rId4"/>
    <p:sldId id="260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AF2"/>
    <a:srgbClr val="FF6600"/>
    <a:srgbClr val="33CC33"/>
    <a:srgbClr val="070783"/>
    <a:srgbClr val="2C06CC"/>
    <a:srgbClr val="066C84"/>
    <a:srgbClr val="057560"/>
    <a:srgbClr val="15DC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8EF99A7-6FCC-4636-8B16-69B55233FFE7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61FCE79-5B5A-4BD5-B1C7-C1212A2022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 userDrawn="1"/>
        </p:nvSpPr>
        <p:spPr>
          <a:xfrm>
            <a:off x="290513" y="1076325"/>
            <a:ext cx="8482012" cy="114300"/>
          </a:xfrm>
          <a:custGeom>
            <a:avLst/>
            <a:gdLst>
              <a:gd name="connsiteX0" fmla="*/ 28575 w 8482012"/>
              <a:gd name="connsiteY0" fmla="*/ 28575 h 114300"/>
              <a:gd name="connsiteX1" fmla="*/ 8453437 w 8482012"/>
              <a:gd name="connsiteY1" fmla="*/ 28575 h 114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82012" h="114300">
                <a:moveTo>
                  <a:pt x="28575" y="28575"/>
                </a:moveTo>
                <a:lnTo>
                  <a:pt x="8453437" y="28575"/>
                </a:lnTo>
              </a:path>
            </a:pathLst>
          </a:custGeom>
          <a:ln>
            <a:solidFill>
              <a:srgbClr val="07078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25400"/>
            <a:ext cx="10033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3BD8-5691-41B4-A337-1AB5BEDD719A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5D5C-20ED-4BD8-B33B-9FCB38823F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73238"/>
            <a:ext cx="25447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4"/>
          <p:cNvSpPr>
            <a:spLocks/>
          </p:cNvSpPr>
          <p:nvPr userDrawn="1"/>
        </p:nvSpPr>
        <p:spPr bwMode="gray">
          <a:xfrm>
            <a:off x="0" y="765175"/>
            <a:ext cx="3059113" cy="5184775"/>
          </a:xfrm>
          <a:custGeom>
            <a:avLst/>
            <a:gdLst>
              <a:gd name="T0" fmla="*/ 858 w 2408"/>
              <a:gd name="T1" fmla="*/ 0 h 4334"/>
              <a:gd name="T2" fmla="*/ 1984 w 2408"/>
              <a:gd name="T3" fmla="*/ 2582 h 4334"/>
              <a:gd name="T4" fmla="*/ 0 w 2408"/>
              <a:gd name="T5" fmla="*/ 4326 h 4334"/>
              <a:gd name="T6" fmla="*/ 1208 w 2408"/>
              <a:gd name="T7" fmla="*/ 4334 h 4334"/>
              <a:gd name="T8" fmla="*/ 2272 w 2408"/>
              <a:gd name="T9" fmla="*/ 2566 h 4334"/>
              <a:gd name="T10" fmla="*/ 998 w 2408"/>
              <a:gd name="T11" fmla="*/ 2 h 4334"/>
              <a:gd name="T12" fmla="*/ 858 w 2408"/>
              <a:gd name="T13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4">
                <a:moveTo>
                  <a:pt x="858" y="0"/>
                </a:moveTo>
                <a:cubicBezTo>
                  <a:pt x="2020" y="270"/>
                  <a:pt x="2408" y="1630"/>
                  <a:pt x="1984" y="2582"/>
                </a:cubicBezTo>
                <a:cubicBezTo>
                  <a:pt x="1560" y="3534"/>
                  <a:pt x="880" y="3975"/>
                  <a:pt x="0" y="4326"/>
                </a:cubicBezTo>
                <a:lnTo>
                  <a:pt x="1208" y="4334"/>
                </a:lnTo>
                <a:cubicBezTo>
                  <a:pt x="1520" y="4078"/>
                  <a:pt x="2144" y="3342"/>
                  <a:pt x="2272" y="2566"/>
                </a:cubicBezTo>
                <a:cubicBezTo>
                  <a:pt x="2400" y="1790"/>
                  <a:pt x="2278" y="418"/>
                  <a:pt x="998" y="2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cxnSp>
        <p:nvCxnSpPr>
          <p:cNvPr id="6" name="直接连接符 9"/>
          <p:cNvCxnSpPr/>
          <p:nvPr userDrawn="1"/>
        </p:nvCxnSpPr>
        <p:spPr>
          <a:xfrm>
            <a:off x="3175" y="765175"/>
            <a:ext cx="9144000" cy="0"/>
          </a:xfrm>
          <a:prstGeom prst="line">
            <a:avLst/>
          </a:prstGeom>
          <a:ln>
            <a:solidFill>
              <a:srgbClr val="2C06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 userDrawn="1"/>
        </p:nvCxnSpPr>
        <p:spPr>
          <a:xfrm>
            <a:off x="0" y="5949950"/>
            <a:ext cx="9144000" cy="0"/>
          </a:xfrm>
          <a:prstGeom prst="line">
            <a:avLst/>
          </a:prstGeom>
          <a:ln>
            <a:solidFill>
              <a:srgbClr val="2C06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62064" y="1671599"/>
            <a:ext cx="5542384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3848" y="3645024"/>
            <a:ext cx="4496544" cy="122413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CC0-C2CD-4874-9F89-E0DF04950D04}" type="datetime1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22DC-E616-4BA2-82F8-94BC61F31C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C0751F-AEE4-4F51-BAC2-8E1DC1037419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B1777C-0265-4BF5-9E01-E66221764F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059113" y="908050"/>
            <a:ext cx="5541962" cy="1470025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33CC33"/>
                </a:solidFill>
              </a:rPr>
              <a:t>植物组织培养</a:t>
            </a:r>
          </a:p>
        </p:txBody>
      </p:sp>
      <p:pic>
        <p:nvPicPr>
          <p:cNvPr id="5125" name="Picture 5" descr="get?name=T1vSChByYy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565400"/>
            <a:ext cx="4465637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724400"/>
            <a:ext cx="1511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2508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实验目的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14400" y="17002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4000" b="1">
                <a:solidFill>
                  <a:srgbClr val="431AF2"/>
                </a:solidFill>
                <a:latin typeface="Calibri" pitchFamily="34" charset="0"/>
              </a:rPr>
              <a:t>熟悉植物组织培养技术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4000" b="1">
                <a:solidFill>
                  <a:srgbClr val="431AF2"/>
                </a:solidFill>
                <a:latin typeface="Calibri" pitchFamily="34" charset="0"/>
              </a:rPr>
              <a:t>了解培养基的配置及原理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4000" b="1">
                <a:solidFill>
                  <a:srgbClr val="431AF2"/>
                </a:solidFill>
                <a:latin typeface="Calibri" pitchFamily="34" charset="0"/>
              </a:rPr>
              <a:t>掌握无菌操作的原理及过程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292600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t01293e1ce637937b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221163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395288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实验原理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850" y="1412875"/>
            <a:ext cx="88201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植物的组织和细胞培养是基于高等植物细胞具有</a:t>
            </a:r>
            <a:r>
              <a:rPr lang="zh-CN" altLang="en-US" sz="3200" b="1">
                <a:solidFill>
                  <a:srgbClr val="FF6600"/>
                </a:solidFill>
                <a:latin typeface="Calibri" pitchFamily="34" charset="0"/>
              </a:rPr>
              <a:t>全能性</a:t>
            </a: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，在高等植物细胞分化过程中，他们的遗传潜力并没有丧失，仍保持着潜在的全能性。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已分化成熟的活细胞在一定的</a:t>
            </a:r>
            <a:r>
              <a:rPr lang="zh-CN" altLang="en-US" sz="3200" b="1">
                <a:solidFill>
                  <a:srgbClr val="FF6600"/>
                </a:solidFill>
                <a:latin typeface="Calibri" pitchFamily="34" charset="0"/>
              </a:rPr>
              <a:t>营养因素</a:t>
            </a: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的作用下，有可能回复遗传全能性，类似合子的发育功能，有单细胞发育成为胚状体，继而形成完整的植株。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zh-CN" alt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实验材料及仪器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实验材料：胡萝卜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实验器材：蒸汽灭菌锅，超净工作台，酒精灯，三角瓶，镊子，剪刀，烧杯，培养皿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实验药品：</a:t>
            </a:r>
            <a:r>
              <a:rPr lang="en-US" altLang="zh-CN" sz="3200" b="1">
                <a:solidFill>
                  <a:srgbClr val="431AF2"/>
                </a:solidFill>
                <a:latin typeface="Calibri" pitchFamily="34" charset="0"/>
              </a:rPr>
              <a:t>MS</a:t>
            </a: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培养基（见表一），蔗糖，琼脂，次氯酸钠，</a:t>
            </a:r>
            <a:r>
              <a:rPr lang="en-US" altLang="zh-CN" sz="3200" b="1">
                <a:solidFill>
                  <a:srgbClr val="431AF2"/>
                </a:solidFill>
                <a:latin typeface="Calibri" pitchFamily="34" charset="0"/>
              </a:rPr>
              <a:t>2.4D</a:t>
            </a: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，</a:t>
            </a:r>
            <a:r>
              <a:rPr lang="en-US" altLang="zh-CN" sz="3200" b="1">
                <a:solidFill>
                  <a:srgbClr val="431AF2"/>
                </a:solidFill>
                <a:latin typeface="Calibri" pitchFamily="34" charset="0"/>
              </a:rPr>
              <a:t>NaOH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395288" y="1557338"/>
            <a:ext cx="1873250" cy="1008062"/>
            <a:chOff x="476" y="890"/>
            <a:chExt cx="1654" cy="544"/>
          </a:xfrm>
        </p:grpSpPr>
        <p:sp>
          <p:nvSpPr>
            <p:cNvPr id="9249" name="Oval 3"/>
            <p:cNvSpPr>
              <a:spLocks noChangeArrowheads="1"/>
            </p:cNvSpPr>
            <p:nvPr/>
          </p:nvSpPr>
          <p:spPr bwMode="auto">
            <a:xfrm>
              <a:off x="476" y="890"/>
              <a:ext cx="1654" cy="544"/>
            </a:xfrm>
            <a:prstGeom prst="ellipse">
              <a:avLst/>
            </a:prstGeom>
            <a:solidFill>
              <a:srgbClr val="00FF00">
                <a:alpha val="90979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703" y="1026"/>
              <a:ext cx="1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just"/>
              <a:r>
                <a:rPr lang="zh-CN" altLang="en-US" sz="2000" b="1">
                  <a:ea typeface="楷体_GB2312" pitchFamily="49" charset="-122"/>
                </a:rPr>
                <a:t>培养基配制及灭菌</a:t>
              </a:r>
              <a:endParaRPr lang="zh-CN" altLang="en-US" sz="2000">
                <a:latin typeface="Verdana" pitchFamily="34" charset="0"/>
              </a:endParaRPr>
            </a:p>
          </p:txBody>
        </p:sp>
      </p:grp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2195513" y="2636838"/>
            <a:ext cx="55451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b="1">
                <a:solidFill>
                  <a:srgbClr val="431AF2"/>
                </a:solidFill>
                <a:latin typeface="Calibri" pitchFamily="34" charset="0"/>
              </a:rPr>
              <a:t>1.MS</a:t>
            </a: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培养基母液的配置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按照表</a:t>
            </a:r>
            <a:r>
              <a:rPr lang="en-US" altLang="zh-CN" sz="3200" b="1">
                <a:solidFill>
                  <a:srgbClr val="431AF2"/>
                </a:solidFill>
                <a:latin typeface="Calibri" pitchFamily="34" charset="0"/>
              </a:rPr>
              <a:t>1</a:t>
            </a: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配置</a:t>
            </a:r>
            <a:r>
              <a:rPr lang="en-US" altLang="zh-CN" sz="3200" b="1">
                <a:solidFill>
                  <a:srgbClr val="431AF2"/>
                </a:solidFill>
                <a:latin typeface="Calibri" pitchFamily="34" charset="0"/>
              </a:rPr>
              <a:t>MS</a:t>
            </a:r>
            <a:r>
              <a:rPr lang="zh-CN" altLang="en-US" sz="3200" b="1">
                <a:solidFill>
                  <a:srgbClr val="431AF2"/>
                </a:solidFill>
                <a:latin typeface="Calibri" pitchFamily="34" charset="0"/>
              </a:rPr>
              <a:t>培养基母液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zh-CN" altLang="en-US" sz="3200">
              <a:latin typeface="Calibri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563938" y="1773238"/>
            <a:ext cx="209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</a:t>
            </a:r>
            <a:r>
              <a:rPr lang="zh-CN" altLang="en-US" sz="20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培养基的配制</a:t>
            </a:r>
          </a:p>
        </p:txBody>
      </p:sp>
      <p:graphicFrame>
        <p:nvGraphicFramePr>
          <p:cNvPr id="9267" name="Group 51"/>
          <p:cNvGraphicFramePr>
            <a:graphicFrameLocks noGrp="1"/>
          </p:cNvGraphicFramePr>
          <p:nvPr/>
        </p:nvGraphicFramePr>
        <p:xfrm>
          <a:off x="1042988" y="2565400"/>
          <a:ext cx="7235825" cy="3592513"/>
        </p:xfrm>
        <a:graphic>
          <a:graphicData uri="http://schemas.openxmlformats.org/drawingml/2006/table">
            <a:tbl>
              <a:tblPr/>
              <a:tblGrid>
                <a:gridCol w="2414587"/>
                <a:gridCol w="2409825"/>
                <a:gridCol w="2411413"/>
              </a:tblGrid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成分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母液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MS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培养基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</a:tr>
              <a:tr h="283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大量元素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KNO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CaCl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·H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KH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MgSO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·7H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mg/L(100×)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165000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190000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44000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17000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37000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mg/L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1650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1900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370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24" name="Group 60"/>
          <p:cNvGraphicFramePr>
            <a:graphicFrameLocks noGrp="1"/>
          </p:cNvGraphicFramePr>
          <p:nvPr/>
        </p:nvGraphicFramePr>
        <p:xfrm>
          <a:off x="2268538" y="2565400"/>
          <a:ext cx="5761037" cy="4032250"/>
        </p:xfrm>
        <a:graphic>
          <a:graphicData uri="http://schemas.openxmlformats.org/drawingml/2006/table">
            <a:tbl>
              <a:tblPr/>
              <a:tblGrid>
                <a:gridCol w="1920875"/>
                <a:gridCol w="1919287"/>
                <a:gridCol w="1920875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微量元素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mg/L(100×)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mg/L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</a:tr>
              <a:tr h="312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MnSO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·4H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ZnSO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·4H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KI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Na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MoO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·2H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CuSO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·5H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CoCl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·6H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2230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0.025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66" name="Group 50"/>
          <p:cNvGraphicFramePr>
            <a:graphicFrameLocks noGrp="1"/>
          </p:cNvGraphicFramePr>
          <p:nvPr/>
        </p:nvGraphicFramePr>
        <p:xfrm>
          <a:off x="2411413" y="2581275"/>
          <a:ext cx="5924550" cy="4276725"/>
        </p:xfrm>
        <a:graphic>
          <a:graphicData uri="http://schemas.openxmlformats.org/drawingml/2006/table">
            <a:tbl>
              <a:tblPr/>
              <a:tblGrid>
                <a:gridCol w="1974850"/>
                <a:gridCol w="1974850"/>
                <a:gridCol w="1974850"/>
              </a:tblGrid>
              <a:tr h="178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铁盐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Na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EDTA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FeSO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·7H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mg/L(100×)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3725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2785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mg/L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37.25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27.85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</a:tr>
              <a:tr h="248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有机物质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甘氨酸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硫铵素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烟酸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盐酸吡哆醇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    肌醇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mg/L(100×)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10000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mg/L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2.0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DC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/>
      <p:bldP spid="11287" grpId="1"/>
      <p:bldP spid="112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468313" y="1484313"/>
            <a:ext cx="1873250" cy="1008062"/>
            <a:chOff x="1565" y="1344"/>
            <a:chExt cx="1180" cy="635"/>
          </a:xfrm>
        </p:grpSpPr>
        <p:sp>
          <p:nvSpPr>
            <p:cNvPr id="10245" name="Oval 6"/>
            <p:cNvSpPr>
              <a:spLocks noChangeArrowheads="1"/>
            </p:cNvSpPr>
            <p:nvPr/>
          </p:nvSpPr>
          <p:spPr bwMode="auto">
            <a:xfrm>
              <a:off x="1565" y="1344"/>
              <a:ext cx="1180" cy="635"/>
            </a:xfrm>
            <a:prstGeom prst="ellipse">
              <a:avLst/>
            </a:prstGeom>
            <a:solidFill>
              <a:srgbClr val="00FF00">
                <a:alpha val="90979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0246" name="Text Box 7"/>
            <p:cNvSpPr txBox="1">
              <a:spLocks noChangeArrowheads="1"/>
            </p:cNvSpPr>
            <p:nvPr/>
          </p:nvSpPr>
          <p:spPr bwMode="auto">
            <a:xfrm>
              <a:off x="1746" y="1525"/>
              <a:ext cx="85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just"/>
              <a:r>
                <a:rPr lang="zh-CN" altLang="en-US" sz="2000" b="1">
                  <a:ea typeface="楷体_GB2312" pitchFamily="49" charset="-122"/>
                </a:rPr>
                <a:t>材料消毒</a:t>
              </a:r>
              <a:endParaRPr lang="zh-CN" altLang="en-US" sz="2000">
                <a:latin typeface="Verdana" pitchFamily="34" charset="0"/>
              </a:endParaRPr>
            </a:p>
          </p:txBody>
        </p:sp>
      </p:grpSp>
      <p:sp>
        <p:nvSpPr>
          <p:cNvPr id="10243" name="矩形 5"/>
          <p:cNvSpPr>
            <a:spLocks noChangeArrowheads="1"/>
          </p:cNvSpPr>
          <p:nvPr/>
        </p:nvSpPr>
        <p:spPr bwMode="auto">
          <a:xfrm>
            <a:off x="2286000" y="2500313"/>
            <a:ext cx="56435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431AF2"/>
                </a:solidFill>
              </a:rPr>
              <a:t>选取胡萝卜的含形成层的部分</a:t>
            </a:r>
            <a:r>
              <a:rPr lang="en-US" altLang="zh-CN" sz="2800">
                <a:solidFill>
                  <a:srgbClr val="431AF2"/>
                </a:solidFill>
              </a:rPr>
              <a:t>,</a:t>
            </a:r>
            <a:r>
              <a:rPr lang="zh-CN" altLang="en-US" sz="2800">
                <a:solidFill>
                  <a:srgbClr val="431AF2"/>
                </a:solidFill>
              </a:rPr>
              <a:t>横切厚度为</a:t>
            </a:r>
            <a:r>
              <a:rPr lang="en-US" altLang="zh-CN" sz="2800">
                <a:solidFill>
                  <a:srgbClr val="431AF2"/>
                </a:solidFill>
              </a:rPr>
              <a:t>2cm</a:t>
            </a:r>
            <a:r>
              <a:rPr lang="zh-CN" altLang="en-US" sz="2800">
                <a:solidFill>
                  <a:srgbClr val="431AF2"/>
                </a:solidFill>
              </a:rPr>
              <a:t>。用水洗净，然后放入</a:t>
            </a:r>
            <a:r>
              <a:rPr lang="en-US" altLang="zh-CN" sz="2800">
                <a:solidFill>
                  <a:srgbClr val="431AF2"/>
                </a:solidFill>
              </a:rPr>
              <a:t>5</a:t>
            </a:r>
            <a:r>
              <a:rPr lang="zh-CN" altLang="en-US" sz="2800">
                <a:solidFill>
                  <a:srgbClr val="431AF2"/>
                </a:solidFill>
              </a:rPr>
              <a:t>％</a:t>
            </a:r>
            <a:r>
              <a:rPr lang="en-US" altLang="zh-CN" sz="2800">
                <a:solidFill>
                  <a:srgbClr val="431AF2"/>
                </a:solidFill>
              </a:rPr>
              <a:t>-7</a:t>
            </a:r>
            <a:r>
              <a:rPr lang="zh-CN" altLang="en-US" sz="2800">
                <a:solidFill>
                  <a:srgbClr val="431AF2"/>
                </a:solidFill>
              </a:rPr>
              <a:t>％的次氯酸钠溶液浸泡</a:t>
            </a:r>
            <a:r>
              <a:rPr lang="en-US" altLang="zh-CN" sz="2800">
                <a:solidFill>
                  <a:srgbClr val="431AF2"/>
                </a:solidFill>
              </a:rPr>
              <a:t>20min</a:t>
            </a:r>
            <a:r>
              <a:rPr lang="zh-CN" altLang="en-US" sz="2800">
                <a:solidFill>
                  <a:srgbClr val="431AF2"/>
                </a:solidFill>
              </a:rPr>
              <a:t>，进行材料脱毒，然后用无菌水冲洗多次。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4929188"/>
            <a:ext cx="44640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85750" y="1643063"/>
            <a:ext cx="1728788" cy="935037"/>
            <a:chOff x="2880" y="1752"/>
            <a:chExt cx="1089" cy="589"/>
          </a:xfrm>
        </p:grpSpPr>
        <p:sp>
          <p:nvSpPr>
            <p:cNvPr id="11271" name="Oval 4"/>
            <p:cNvSpPr>
              <a:spLocks noChangeArrowheads="1"/>
            </p:cNvSpPr>
            <p:nvPr/>
          </p:nvSpPr>
          <p:spPr bwMode="auto">
            <a:xfrm>
              <a:off x="2880" y="1752"/>
              <a:ext cx="1089" cy="589"/>
            </a:xfrm>
            <a:prstGeom prst="ellipse">
              <a:avLst/>
            </a:prstGeom>
            <a:solidFill>
              <a:srgbClr val="00FF00">
                <a:alpha val="90979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1272" name="Text Box 5"/>
            <p:cNvSpPr txBox="1">
              <a:spLocks noChangeArrowheads="1"/>
            </p:cNvSpPr>
            <p:nvPr/>
          </p:nvSpPr>
          <p:spPr bwMode="auto">
            <a:xfrm>
              <a:off x="3107" y="1888"/>
              <a:ext cx="80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just"/>
              <a:r>
                <a:rPr lang="zh-CN" altLang="en-US" sz="2000" b="1">
                  <a:ea typeface="楷体_GB2312" pitchFamily="49" charset="-122"/>
                </a:rPr>
                <a:t>接 种</a:t>
              </a:r>
              <a:endParaRPr lang="zh-CN" altLang="en-US" sz="2000">
                <a:latin typeface="Verdana" pitchFamily="34" charset="0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00250" y="1214438"/>
            <a:ext cx="3168650" cy="23447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(1)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将初步洗涤及切割的材料放人烧杯，带入超净台上，用无菌水冲洗，最后沥去水分，取出放置在灭过菌的培养皿上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。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57813" y="1125538"/>
            <a:ext cx="3786187" cy="26479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一手拿镊子，一手拿剪子或解剖刀，对材料进行适当的切割。胡萝卜切成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0.5-1cm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见方的小块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含形成层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；在接种过程中要经常灼烧接种器械，防止交叉污染。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1500" y="3857625"/>
            <a:ext cx="7524750" cy="1498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>
                <a:solidFill>
                  <a:srgbClr val="431AF2"/>
                </a:solidFill>
                <a:latin typeface="Calibri" pitchFamily="34" charset="0"/>
              </a:rPr>
              <a:t>(3)</a:t>
            </a:r>
            <a:r>
              <a:rPr lang="zh-CN" altLang="en-US" sz="2400" b="1">
                <a:solidFill>
                  <a:srgbClr val="431AF2"/>
                </a:solidFill>
                <a:latin typeface="Calibri" pitchFamily="34" charset="0"/>
              </a:rPr>
              <a:t> 接种：先解开包口纸，将三角瓶几乎水平拿着，使瓶囗靠近酒精灯火焰，并将瓶口在火焰上方转动，使瓶口里外灼烧数秒钟。然后用镊子夹取一块切好的材料送入瓶内，轻轻帖到培养基</a:t>
            </a:r>
            <a:r>
              <a:rPr lang="en-US" altLang="zh-CN" sz="2400" b="1">
                <a:solidFill>
                  <a:srgbClr val="431AF2"/>
                </a:solidFill>
                <a:latin typeface="Calibri" pitchFamily="34" charset="0"/>
              </a:rPr>
              <a:t>,</a:t>
            </a:r>
            <a:r>
              <a:rPr lang="zh-CN" altLang="en-US" sz="2400" b="1">
                <a:solidFill>
                  <a:srgbClr val="431AF2"/>
                </a:solidFill>
                <a:latin typeface="Calibri" pitchFamily="34" charset="0"/>
              </a:rPr>
              <a:t>以放</a:t>
            </a:r>
            <a:r>
              <a:rPr lang="en-US" altLang="zh-CN" sz="2400" b="1">
                <a:solidFill>
                  <a:srgbClr val="431AF2"/>
                </a:solidFill>
                <a:latin typeface="Calibri" pitchFamily="34" charset="0"/>
              </a:rPr>
              <a:t>1</a:t>
            </a:r>
            <a:r>
              <a:rPr lang="en-US" altLang="zh-CN" sz="2400" b="1">
                <a:solidFill>
                  <a:srgbClr val="431AF2"/>
                </a:solidFill>
              </a:rPr>
              <a:t>—</a:t>
            </a:r>
            <a:r>
              <a:rPr lang="en-US" altLang="zh-CN" sz="2400" b="1">
                <a:solidFill>
                  <a:srgbClr val="431AF2"/>
                </a:solidFill>
                <a:latin typeface="Calibri" pitchFamily="34" charset="0"/>
              </a:rPr>
              <a:t>3</a:t>
            </a:r>
            <a:r>
              <a:rPr lang="zh-CN" altLang="en-US" sz="2400" b="1">
                <a:solidFill>
                  <a:srgbClr val="431AF2"/>
                </a:solidFill>
                <a:latin typeface="Calibri" pitchFamily="34" charset="0"/>
              </a:rPr>
              <a:t>块为宜。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00313" y="5286375"/>
            <a:ext cx="4292600" cy="142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）接完种后，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将瓶口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在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火焰上灼烧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数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秒钟，然后用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棉塞，塞好后，包上包口纸，包囗纸里面也要过火。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23850" y="1484313"/>
            <a:ext cx="1873250" cy="865187"/>
            <a:chOff x="3696" y="2478"/>
            <a:chExt cx="1180" cy="545"/>
          </a:xfrm>
        </p:grpSpPr>
        <p:sp>
          <p:nvSpPr>
            <p:cNvPr id="12293" name="Oval 4"/>
            <p:cNvSpPr>
              <a:spLocks noChangeArrowheads="1"/>
            </p:cNvSpPr>
            <p:nvPr/>
          </p:nvSpPr>
          <p:spPr bwMode="auto">
            <a:xfrm>
              <a:off x="3696" y="2478"/>
              <a:ext cx="1180" cy="545"/>
            </a:xfrm>
            <a:prstGeom prst="ellipse">
              <a:avLst/>
            </a:prstGeom>
            <a:solidFill>
              <a:srgbClr val="00FF00">
                <a:alpha val="90979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2294" name="Text Box 5"/>
            <p:cNvSpPr txBox="1">
              <a:spLocks noChangeArrowheads="1"/>
            </p:cNvSpPr>
            <p:nvPr/>
          </p:nvSpPr>
          <p:spPr bwMode="auto">
            <a:xfrm>
              <a:off x="3833" y="2614"/>
              <a:ext cx="9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just"/>
              <a:r>
                <a:rPr lang="zh-CN" altLang="en-US" sz="2000" b="1">
                  <a:ea typeface="楷体_GB2312" pitchFamily="49" charset="-122"/>
                </a:rPr>
                <a:t>培养观察</a:t>
              </a:r>
              <a:endParaRPr lang="zh-CN" altLang="en-US" sz="2000">
                <a:latin typeface="Verdana" pitchFamily="34" charset="0"/>
              </a:endParaRPr>
            </a:p>
          </p:txBody>
        </p:sp>
      </p:grpSp>
      <p:pic>
        <p:nvPicPr>
          <p:cNvPr id="2" name="Picture 6" descr="get?name=T1p1h5BKCv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956050"/>
            <a:ext cx="609441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14563" y="1571625"/>
            <a:ext cx="6472237" cy="21145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solidFill>
                  <a:srgbClr val="431AF2"/>
                </a:solidFill>
                <a:latin typeface="楷体_GB2312" pitchFamily="49" charset="-122"/>
                <a:ea typeface="楷体_GB2312" pitchFamily="49" charset="-122"/>
              </a:rPr>
              <a:t>本实验将已接种好的培养瓶</a:t>
            </a:r>
            <a:r>
              <a:rPr lang="en-US" altLang="zh-CN" sz="2800" b="1" dirty="0">
                <a:solidFill>
                  <a:srgbClr val="431AF2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431AF2"/>
                </a:solidFill>
                <a:latin typeface="楷体_GB2312" pitchFamily="49" charset="-122"/>
                <a:ea typeface="楷体_GB2312" pitchFamily="49" charset="-122"/>
              </a:rPr>
              <a:t>在最适条件下培养 </a:t>
            </a:r>
            <a:r>
              <a:rPr lang="en-US" altLang="zh-CN" sz="2800" b="1" dirty="0">
                <a:solidFill>
                  <a:srgbClr val="431AF2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431AF2"/>
                </a:solidFill>
                <a:latin typeface="楷体_GB2312" pitchFamily="49" charset="-122"/>
                <a:ea typeface="楷体_GB2312" pitchFamily="49" charset="-122"/>
              </a:rPr>
              <a:t>采取暗培养、</a:t>
            </a:r>
            <a:r>
              <a:rPr lang="en-US" altLang="zh-CN" sz="2800" b="1" dirty="0">
                <a:solidFill>
                  <a:srgbClr val="431AF2"/>
                </a:solidFill>
                <a:latin typeface="楷体_GB2312" pitchFamily="49" charset="-122"/>
                <a:ea typeface="楷体_GB2312" pitchFamily="49" charset="-122"/>
              </a:rPr>
              <a:t>25</a:t>
            </a:r>
            <a:r>
              <a:rPr lang="en-US" altLang="zh-CN" sz="2800" b="1" dirty="0">
                <a:solidFill>
                  <a:srgbClr val="431AF2"/>
                </a:solidFill>
                <a:latin typeface="+mn-lt"/>
                <a:ea typeface="+mn-ea"/>
              </a:rPr>
              <a:t>℃</a:t>
            </a:r>
            <a:r>
              <a:rPr lang="zh-CN" altLang="en-US" sz="2800" b="1" dirty="0">
                <a:solidFill>
                  <a:srgbClr val="431AF2"/>
                </a:solidFill>
                <a:latin typeface="楷体_GB2312" pitchFamily="49" charset="-122"/>
                <a:ea typeface="楷体_GB2312" pitchFamily="49" charset="-122"/>
              </a:rPr>
              <a:t>温度的条件 ，使之生长，分裂和分化形成愈伤组织或进一步分化成再生植株的过程。 </a:t>
            </a:r>
            <a:endParaRPr lang="zh-CN" altLang="en-US" sz="2800" b="1" dirty="0">
              <a:solidFill>
                <a:srgbClr val="431AF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39750" y="1412875"/>
            <a:ext cx="1817688" cy="865188"/>
            <a:chOff x="4286" y="3294"/>
            <a:chExt cx="1314" cy="545"/>
          </a:xfrm>
        </p:grpSpPr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4286" y="3294"/>
              <a:ext cx="1314" cy="545"/>
            </a:xfrm>
            <a:prstGeom prst="ellipse">
              <a:avLst/>
            </a:prstGeom>
            <a:solidFill>
              <a:srgbClr val="00FF00">
                <a:alpha val="90979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4464" y="3394"/>
              <a:ext cx="924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just"/>
              <a:r>
                <a:rPr lang="zh-CN" altLang="en-US" sz="2000" b="1">
                  <a:ea typeface="楷体_GB2312" pitchFamily="49" charset="-122"/>
                </a:rPr>
                <a:t>愈伤组织</a:t>
              </a:r>
              <a:endParaRPr lang="zh-CN" altLang="en-US" sz="2000">
                <a:latin typeface="Verdana" pitchFamily="34" charset="0"/>
              </a:endParaRPr>
            </a:p>
          </p:txBody>
        </p:sp>
      </p:grpSp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实验结果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pic>
        <p:nvPicPr>
          <p:cNvPr id="13315" name="Picture 3" descr="Tissue 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428750"/>
            <a:ext cx="391953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643063"/>
            <a:ext cx="48577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新建 Microsoft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740</Words>
  <Application>Microsoft Office PowerPoint</Application>
  <PresentationFormat>全屏显示(4:3)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Calibri</vt:lpstr>
      <vt:lpstr>楷体_GB2312</vt:lpstr>
      <vt:lpstr>Verdana</vt:lpstr>
      <vt:lpstr>Times New Roman</vt:lpstr>
      <vt:lpstr>Wingdings</vt:lpstr>
      <vt:lpstr>新建 Microsoft PowerPoint 演示文稿</vt:lpstr>
      <vt:lpstr>新建 Microsoft PowerPoint 演示文稿</vt:lpstr>
      <vt:lpstr>新建 Microsoft PowerPoint 演示文稿</vt:lpstr>
      <vt:lpstr>植物组织培养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微软用户</cp:lastModifiedBy>
  <cp:revision>21</cp:revision>
  <dcterms:created xsi:type="dcterms:W3CDTF">2014-04-15T01:48:22Z</dcterms:created>
  <dcterms:modified xsi:type="dcterms:W3CDTF">2014-06-21T04:02:39Z</dcterms:modified>
</cp:coreProperties>
</file>