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64" r:id="rId2"/>
    <p:sldId id="263" r:id="rId3"/>
    <p:sldId id="265" r:id="rId4"/>
    <p:sldId id="272" r:id="rId5"/>
    <p:sldId id="273" r:id="rId6"/>
    <p:sldId id="274" r:id="rId7"/>
    <p:sldId id="266" r:id="rId8"/>
    <p:sldId id="267" r:id="rId9"/>
    <p:sldId id="268" r:id="rId10"/>
    <p:sldId id="269" r:id="rId11"/>
    <p:sldId id="270" r:id="rId12"/>
    <p:sldId id="275" r:id="rId13"/>
    <p:sldId id="277" r:id="rId14"/>
    <p:sldId id="271" r:id="rId15"/>
    <p:sldId id="278" r:id="rId16"/>
    <p:sldId id="283" r:id="rId17"/>
    <p:sldId id="284" r:id="rId18"/>
    <p:sldId id="285" r:id="rId19"/>
    <p:sldId id="286" r:id="rId20"/>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Calibri" pitchFamily="34" charset="0"/>
        <a:ea typeface="宋体" pitchFamily="2" charset="-122"/>
        <a:cs typeface="+mn-cs"/>
      </a:defRPr>
    </a:lvl1pPr>
    <a:lvl2pPr marL="457200" algn="l" rtl="0" fontAlgn="base">
      <a:spcBef>
        <a:spcPct val="0"/>
      </a:spcBef>
      <a:spcAft>
        <a:spcPct val="0"/>
      </a:spcAft>
      <a:defRPr kern="1200">
        <a:solidFill>
          <a:schemeClr val="tx1"/>
        </a:solidFill>
        <a:latin typeface="Calibri" pitchFamily="34" charset="0"/>
        <a:ea typeface="宋体" pitchFamily="2" charset="-122"/>
        <a:cs typeface="+mn-cs"/>
      </a:defRPr>
    </a:lvl2pPr>
    <a:lvl3pPr marL="914400" algn="l" rtl="0" fontAlgn="base">
      <a:spcBef>
        <a:spcPct val="0"/>
      </a:spcBef>
      <a:spcAft>
        <a:spcPct val="0"/>
      </a:spcAft>
      <a:defRPr kern="1200">
        <a:solidFill>
          <a:schemeClr val="tx1"/>
        </a:solidFill>
        <a:latin typeface="Calibri" pitchFamily="34" charset="0"/>
        <a:ea typeface="宋体" pitchFamily="2" charset="-122"/>
        <a:cs typeface="+mn-cs"/>
      </a:defRPr>
    </a:lvl3pPr>
    <a:lvl4pPr marL="1371600" algn="l" rtl="0" fontAlgn="base">
      <a:spcBef>
        <a:spcPct val="0"/>
      </a:spcBef>
      <a:spcAft>
        <a:spcPct val="0"/>
      </a:spcAft>
      <a:defRPr kern="1200">
        <a:solidFill>
          <a:schemeClr val="tx1"/>
        </a:solidFill>
        <a:latin typeface="Calibri" pitchFamily="34" charset="0"/>
        <a:ea typeface="宋体" pitchFamily="2" charset="-122"/>
        <a:cs typeface="+mn-cs"/>
      </a:defRPr>
    </a:lvl4pPr>
    <a:lvl5pPr marL="1828800" algn="l" rtl="0" fontAlgn="base">
      <a:spcBef>
        <a:spcPct val="0"/>
      </a:spcBef>
      <a:spcAft>
        <a:spcPct val="0"/>
      </a:spcAft>
      <a:defRPr kern="1200">
        <a:solidFill>
          <a:schemeClr val="tx1"/>
        </a:solidFill>
        <a:latin typeface="Calibri" pitchFamily="34" charset="0"/>
        <a:ea typeface="宋体" pitchFamily="2" charset="-122"/>
        <a:cs typeface="+mn-cs"/>
      </a:defRPr>
    </a:lvl5pPr>
    <a:lvl6pPr marL="2286000" algn="l" defTabSz="914400" rtl="0" eaLnBrk="1" latinLnBrk="0" hangingPunct="1">
      <a:defRPr kern="1200">
        <a:solidFill>
          <a:schemeClr val="tx1"/>
        </a:solidFill>
        <a:latin typeface="Calibri" pitchFamily="34" charset="0"/>
        <a:ea typeface="宋体" pitchFamily="2" charset="-122"/>
        <a:cs typeface="+mn-cs"/>
      </a:defRPr>
    </a:lvl6pPr>
    <a:lvl7pPr marL="2743200" algn="l" defTabSz="914400" rtl="0" eaLnBrk="1" latinLnBrk="0" hangingPunct="1">
      <a:defRPr kern="1200">
        <a:solidFill>
          <a:schemeClr val="tx1"/>
        </a:solidFill>
        <a:latin typeface="Calibri" pitchFamily="34" charset="0"/>
        <a:ea typeface="宋体" pitchFamily="2" charset="-122"/>
        <a:cs typeface="+mn-cs"/>
      </a:defRPr>
    </a:lvl7pPr>
    <a:lvl8pPr marL="3200400" algn="l" defTabSz="914400" rtl="0" eaLnBrk="1" latinLnBrk="0" hangingPunct="1">
      <a:defRPr kern="1200">
        <a:solidFill>
          <a:schemeClr val="tx1"/>
        </a:solidFill>
        <a:latin typeface="Calibri" pitchFamily="34" charset="0"/>
        <a:ea typeface="宋体" pitchFamily="2" charset="-122"/>
        <a:cs typeface="+mn-cs"/>
      </a:defRPr>
    </a:lvl8pPr>
    <a:lvl9pPr marL="3657600" algn="l" defTabSz="914400" rtl="0" eaLnBrk="1" latinLnBrk="0" hangingPunct="1">
      <a:defRPr kern="1200">
        <a:solidFill>
          <a:schemeClr val="tx1"/>
        </a:solidFill>
        <a:latin typeface="Calibri" pitchFamily="34"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5DCF7"/>
    <a:srgbClr val="0000CC"/>
    <a:srgbClr val="0000FF"/>
    <a:srgbClr val="070783"/>
    <a:srgbClr val="2C06CC"/>
    <a:srgbClr val="431AF2"/>
    <a:srgbClr val="066C84"/>
    <a:srgbClr val="0575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01" autoAdjust="0"/>
    <p:restoredTop sz="94384" autoAdjust="0"/>
  </p:normalViewPr>
  <p:slideViewPr>
    <p:cSldViewPr>
      <p:cViewPr varScale="1">
        <p:scale>
          <a:sx n="80" d="100"/>
          <a:sy n="80" d="100"/>
        </p:scale>
        <p:origin x="-164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1DF54568-8053-48E9-90C3-421F7205B5AE}" type="datetimeFigureOut">
              <a:rPr lang="zh-CN" altLang="en-US"/>
              <a:pPr>
                <a:defRPr/>
              </a:pPr>
              <a:t>2014-10-09</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0984334F-C5F4-4F61-B17C-C650427BF39B}" type="slidenum">
              <a:rPr lang="zh-CN" altLang="en-US"/>
              <a:pPr>
                <a:defRPr/>
              </a:pPr>
              <a:t>‹#›</a:t>
            </a:fld>
            <a:endParaRPr lang="zh-CN" altLang="en-US"/>
          </a:p>
        </p:txBody>
      </p:sp>
    </p:spTree>
    <p:extLst>
      <p:ext uri="{BB962C8B-B14F-4D97-AF65-F5344CB8AC3E}">
        <p14:creationId xmlns:p14="http://schemas.microsoft.com/office/powerpoint/2010/main" val="22130489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Freeform 3"/>
          <p:cNvSpPr/>
          <p:nvPr userDrawn="1"/>
        </p:nvSpPr>
        <p:spPr>
          <a:xfrm>
            <a:off x="290513" y="1076325"/>
            <a:ext cx="8482012" cy="114300"/>
          </a:xfrm>
          <a:custGeom>
            <a:avLst/>
            <a:gdLst>
              <a:gd name="connsiteX0" fmla="*/ 28575 w 8482012"/>
              <a:gd name="connsiteY0" fmla="*/ 28575 h 114300"/>
              <a:gd name="connsiteX1" fmla="*/ 8453437 w 8482012"/>
              <a:gd name="connsiteY1" fmla="*/ 28575 h 114300"/>
            </a:gdLst>
            <a:ahLst/>
            <a:cxnLst>
              <a:cxn ang="0">
                <a:pos x="connsiteX0" y="connsiteY0"/>
              </a:cxn>
              <a:cxn ang="1">
                <a:pos x="connsiteX1" y="connsiteY1"/>
              </a:cxn>
            </a:cxnLst>
            <a:rect l="l" t="t" r="r" b="b"/>
            <a:pathLst>
              <a:path w="8482012" h="114300">
                <a:moveTo>
                  <a:pt x="28575" y="28575"/>
                </a:moveTo>
                <a:lnTo>
                  <a:pt x="8453437" y="28575"/>
                </a:lnTo>
              </a:path>
            </a:pathLst>
          </a:custGeom>
          <a:ln>
            <a:solidFill>
              <a:srgbClr val="070783"/>
            </a:solidFill>
          </a:ln>
        </p:spPr>
        <p:style>
          <a:lnRef idx="3">
            <a:schemeClr val="accent1"/>
          </a:lnRef>
          <a:fillRef idx="0">
            <a:schemeClr val="accent1"/>
          </a:fillRef>
          <a:effectRef idx="2">
            <a:schemeClr val="accent1"/>
          </a:effectRef>
          <a:fontRef idx="minor">
            <a:schemeClr val="tx1"/>
          </a:fontRef>
        </p:style>
        <p:txBody>
          <a:bodyPr anchor="ctr"/>
          <a:lstStyle/>
          <a:p>
            <a:pPr algn="ctr" fontAlgn="auto">
              <a:spcBef>
                <a:spcPts val="0"/>
              </a:spcBef>
              <a:spcAft>
                <a:spcPts val="0"/>
              </a:spcAft>
              <a:defRPr/>
            </a:pPr>
            <a:endParaRPr lang="zh-CN" altLang="en-US"/>
          </a:p>
        </p:txBody>
      </p:sp>
      <p:pic>
        <p:nvPicPr>
          <p:cNvPr id="3" name="图片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59713" y="25400"/>
            <a:ext cx="1003300"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日期占位符 1"/>
          <p:cNvSpPr>
            <a:spLocks noGrp="1"/>
          </p:cNvSpPr>
          <p:nvPr>
            <p:ph type="dt" sz="half" idx="10"/>
          </p:nvPr>
        </p:nvSpPr>
        <p:spPr/>
        <p:txBody>
          <a:bodyPr/>
          <a:lstStyle>
            <a:lvl1pPr>
              <a:defRPr/>
            </a:lvl1pPr>
          </a:lstStyle>
          <a:p>
            <a:pPr>
              <a:defRPr/>
            </a:pPr>
            <a:fld id="{5776AB41-9A2C-4CBB-A82C-C41138C8BDEB}" type="datetimeFigureOut">
              <a:rPr lang="zh-CN" altLang="en-US"/>
              <a:pPr>
                <a:defRPr/>
              </a:pPr>
              <a:t>2014-10-09</a:t>
            </a:fld>
            <a:endParaRPr lang="zh-CN" altLang="en-US"/>
          </a:p>
        </p:txBody>
      </p:sp>
      <p:sp>
        <p:nvSpPr>
          <p:cNvPr id="5" name="页脚占位符 2"/>
          <p:cNvSpPr>
            <a:spLocks noGrp="1"/>
          </p:cNvSpPr>
          <p:nvPr>
            <p:ph type="ftr" sz="quarter" idx="11"/>
          </p:nvPr>
        </p:nvSpPr>
        <p:spPr/>
        <p:txBody>
          <a:bodyPr/>
          <a:lstStyle>
            <a:lvl1pPr>
              <a:defRPr/>
            </a:lvl1pPr>
          </a:lstStyle>
          <a:p>
            <a:pPr>
              <a:defRPr/>
            </a:pPr>
            <a:endParaRPr lang="zh-CN" altLang="en-US"/>
          </a:p>
        </p:txBody>
      </p:sp>
      <p:sp>
        <p:nvSpPr>
          <p:cNvPr id="6" name="灯片编号占位符 3"/>
          <p:cNvSpPr>
            <a:spLocks noGrp="1"/>
          </p:cNvSpPr>
          <p:nvPr>
            <p:ph type="sldNum" sz="quarter" idx="12"/>
          </p:nvPr>
        </p:nvSpPr>
        <p:spPr/>
        <p:txBody>
          <a:bodyPr/>
          <a:lstStyle>
            <a:lvl1pPr>
              <a:defRPr/>
            </a:lvl1pPr>
          </a:lstStyle>
          <a:p>
            <a:pPr>
              <a:defRPr/>
            </a:pPr>
            <a:fld id="{02CC1576-D9AE-49F1-9831-3E731F197229}" type="slidenum">
              <a:rPr lang="zh-CN" altLang="en-US"/>
              <a:pPr>
                <a:defRPr/>
              </a:pPr>
              <a:t>‹#›</a:t>
            </a:fld>
            <a:endParaRPr lang="zh-CN" altLang="en-US"/>
          </a:p>
        </p:txBody>
      </p:sp>
    </p:spTree>
    <p:extLst>
      <p:ext uri="{BB962C8B-B14F-4D97-AF65-F5344CB8AC3E}">
        <p14:creationId xmlns:p14="http://schemas.microsoft.com/office/powerpoint/2010/main" val="523478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pic>
        <p:nvPicPr>
          <p:cNvPr id="4" name="图片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925" y="1773238"/>
            <a:ext cx="2544763" cy="2519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reeform 14"/>
          <p:cNvSpPr>
            <a:spLocks/>
          </p:cNvSpPr>
          <p:nvPr userDrawn="1"/>
        </p:nvSpPr>
        <p:spPr bwMode="gray">
          <a:xfrm>
            <a:off x="0" y="765175"/>
            <a:ext cx="3059113" cy="5184775"/>
          </a:xfrm>
          <a:custGeom>
            <a:avLst/>
            <a:gdLst>
              <a:gd name="T0" fmla="*/ 858 w 2408"/>
              <a:gd name="T1" fmla="*/ 0 h 4334"/>
              <a:gd name="T2" fmla="*/ 1984 w 2408"/>
              <a:gd name="T3" fmla="*/ 2582 h 4334"/>
              <a:gd name="T4" fmla="*/ 0 w 2408"/>
              <a:gd name="T5" fmla="*/ 4326 h 4334"/>
              <a:gd name="T6" fmla="*/ 1208 w 2408"/>
              <a:gd name="T7" fmla="*/ 4334 h 4334"/>
              <a:gd name="T8" fmla="*/ 2272 w 2408"/>
              <a:gd name="T9" fmla="*/ 2566 h 4334"/>
              <a:gd name="T10" fmla="*/ 998 w 2408"/>
              <a:gd name="T11" fmla="*/ 2 h 4334"/>
              <a:gd name="T12" fmla="*/ 858 w 2408"/>
              <a:gd name="T13" fmla="*/ 0 h 4334"/>
            </a:gdLst>
            <a:ahLst/>
            <a:cxnLst>
              <a:cxn ang="0">
                <a:pos x="T0" y="T1"/>
              </a:cxn>
              <a:cxn ang="0">
                <a:pos x="T2" y="T3"/>
              </a:cxn>
              <a:cxn ang="0">
                <a:pos x="T4" y="T5"/>
              </a:cxn>
              <a:cxn ang="0">
                <a:pos x="T6" y="T7"/>
              </a:cxn>
              <a:cxn ang="0">
                <a:pos x="T8" y="T9"/>
              </a:cxn>
              <a:cxn ang="0">
                <a:pos x="T10" y="T11"/>
              </a:cxn>
              <a:cxn ang="0">
                <a:pos x="T12" y="T13"/>
              </a:cxn>
            </a:cxnLst>
            <a:rect l="0" t="0" r="r" b="b"/>
            <a:pathLst>
              <a:path w="2408" h="4334">
                <a:moveTo>
                  <a:pt x="858" y="0"/>
                </a:moveTo>
                <a:cubicBezTo>
                  <a:pt x="2020" y="270"/>
                  <a:pt x="2408" y="1630"/>
                  <a:pt x="1984" y="2582"/>
                </a:cubicBezTo>
                <a:cubicBezTo>
                  <a:pt x="1560" y="3534"/>
                  <a:pt x="880" y="3975"/>
                  <a:pt x="0" y="4326"/>
                </a:cubicBezTo>
                <a:lnTo>
                  <a:pt x="1208" y="4334"/>
                </a:lnTo>
                <a:cubicBezTo>
                  <a:pt x="1520" y="4078"/>
                  <a:pt x="2144" y="3342"/>
                  <a:pt x="2272" y="2566"/>
                </a:cubicBezTo>
                <a:cubicBezTo>
                  <a:pt x="2400" y="1790"/>
                  <a:pt x="2278" y="418"/>
                  <a:pt x="998" y="2"/>
                </a:cubicBezTo>
                <a:lnTo>
                  <a:pt x="858" y="0"/>
                </a:lnTo>
                <a:close/>
              </a:path>
            </a:pathLst>
          </a:custGeom>
          <a:gradFill rotWithShape="1">
            <a:gsLst>
              <a:gs pos="0">
                <a:schemeClr val="hlink">
                  <a:gamma/>
                  <a:tint val="27451"/>
                  <a:invGamma/>
                </a:schemeClr>
              </a:gs>
              <a:gs pos="100000">
                <a:schemeClr val="hlink"/>
              </a:gs>
            </a:gsLst>
            <a:lin ang="5400000" scaled="1"/>
          </a:gradFill>
          <a:ln>
            <a:noFill/>
          </a:ln>
          <a:effectLst/>
          <a:extLst/>
        </p:spPr>
        <p:txBody>
          <a:bodyPr/>
          <a:lstStyle/>
          <a:p>
            <a:pPr fontAlgn="auto">
              <a:spcBef>
                <a:spcPts val="0"/>
              </a:spcBef>
              <a:spcAft>
                <a:spcPts val="0"/>
              </a:spcAft>
              <a:defRPr/>
            </a:pPr>
            <a:endParaRPr lang="zh-CN" altLang="en-US">
              <a:latin typeface="+mn-lt"/>
              <a:ea typeface="+mn-ea"/>
            </a:endParaRPr>
          </a:p>
        </p:txBody>
      </p:sp>
      <p:cxnSp>
        <p:nvCxnSpPr>
          <p:cNvPr id="6" name="直接连接符 8"/>
          <p:cNvCxnSpPr/>
          <p:nvPr userDrawn="1"/>
        </p:nvCxnSpPr>
        <p:spPr>
          <a:xfrm>
            <a:off x="3175" y="765175"/>
            <a:ext cx="9144000" cy="0"/>
          </a:xfrm>
          <a:prstGeom prst="line">
            <a:avLst/>
          </a:prstGeom>
          <a:ln>
            <a:solidFill>
              <a:srgbClr val="2C06CC"/>
            </a:solidFill>
          </a:ln>
        </p:spPr>
        <p:style>
          <a:lnRef idx="3">
            <a:schemeClr val="accent1"/>
          </a:lnRef>
          <a:fillRef idx="0">
            <a:schemeClr val="accent1"/>
          </a:fillRef>
          <a:effectRef idx="2">
            <a:schemeClr val="accent1"/>
          </a:effectRef>
          <a:fontRef idx="minor">
            <a:schemeClr val="tx1"/>
          </a:fontRef>
        </p:style>
      </p:cxnSp>
      <p:cxnSp>
        <p:nvCxnSpPr>
          <p:cNvPr id="7" name="直接连接符 9"/>
          <p:cNvCxnSpPr/>
          <p:nvPr userDrawn="1"/>
        </p:nvCxnSpPr>
        <p:spPr>
          <a:xfrm>
            <a:off x="0" y="5949950"/>
            <a:ext cx="9144000" cy="0"/>
          </a:xfrm>
          <a:prstGeom prst="line">
            <a:avLst/>
          </a:prstGeom>
          <a:ln>
            <a:solidFill>
              <a:srgbClr val="2C06CC"/>
            </a:solidFill>
          </a:ln>
        </p:spPr>
        <p:style>
          <a:lnRef idx="3">
            <a:schemeClr val="accent1"/>
          </a:lnRef>
          <a:fillRef idx="0">
            <a:schemeClr val="accent1"/>
          </a:fillRef>
          <a:effectRef idx="2">
            <a:schemeClr val="accent1"/>
          </a:effectRef>
          <a:fontRef idx="minor">
            <a:schemeClr val="tx1"/>
          </a:fontRef>
        </p:style>
      </p:cxnSp>
      <p:sp>
        <p:nvSpPr>
          <p:cNvPr id="2" name="标题 1"/>
          <p:cNvSpPr>
            <a:spLocks noGrp="1"/>
          </p:cNvSpPr>
          <p:nvPr>
            <p:ph type="ctrTitle"/>
          </p:nvPr>
        </p:nvSpPr>
        <p:spPr>
          <a:xfrm>
            <a:off x="3062064" y="1671599"/>
            <a:ext cx="5542384" cy="1470025"/>
          </a:xfrm>
        </p:spPr>
        <p:txBody>
          <a:bodyPr/>
          <a:lstStyle/>
          <a:p>
            <a:r>
              <a:rPr lang="zh-CN" altLang="en-US" dirty="0" smtClean="0"/>
              <a:t>单击此处编辑母版标题样式</a:t>
            </a:r>
            <a:endParaRPr lang="zh-CN" altLang="en-US" dirty="0"/>
          </a:p>
        </p:txBody>
      </p:sp>
      <p:sp>
        <p:nvSpPr>
          <p:cNvPr id="3" name="副标题 2"/>
          <p:cNvSpPr>
            <a:spLocks noGrp="1"/>
          </p:cNvSpPr>
          <p:nvPr>
            <p:ph type="subTitle" idx="1"/>
          </p:nvPr>
        </p:nvSpPr>
        <p:spPr>
          <a:xfrm>
            <a:off x="3603848" y="3645024"/>
            <a:ext cx="4496544" cy="1224136"/>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dirty="0" smtClean="0"/>
              <a:t>单击此处编辑母版副标题样式</a:t>
            </a:r>
            <a:endParaRPr lang="zh-CN" altLang="en-US" dirty="0"/>
          </a:p>
        </p:txBody>
      </p:sp>
      <p:sp>
        <p:nvSpPr>
          <p:cNvPr id="8" name="Rectangle 4"/>
          <p:cNvSpPr>
            <a:spLocks noGrp="1" noChangeArrowheads="1"/>
          </p:cNvSpPr>
          <p:nvPr>
            <p:ph type="dt" sz="half" idx="10"/>
          </p:nvPr>
        </p:nvSpPr>
        <p:spPr/>
        <p:txBody>
          <a:bodyPr/>
          <a:lstStyle>
            <a:lvl1pPr>
              <a:defRPr/>
            </a:lvl1pPr>
          </a:lstStyle>
          <a:p>
            <a:pPr>
              <a:defRPr/>
            </a:pPr>
            <a:fld id="{A63D3CC0-C2CD-4874-9F89-E0DF04950D04}" type="datetime1">
              <a:rPr lang="zh-CN" altLang="en-US"/>
              <a:pPr>
                <a:defRPr/>
              </a:pPr>
              <a:t>2014-10-09</a:t>
            </a:fld>
            <a:endParaRPr lang="zh-CN" altLang="en-US"/>
          </a:p>
        </p:txBody>
      </p:sp>
      <p:sp>
        <p:nvSpPr>
          <p:cNvPr id="9" name="Rectangle 5"/>
          <p:cNvSpPr>
            <a:spLocks noGrp="1" noChangeArrowheads="1"/>
          </p:cNvSpPr>
          <p:nvPr>
            <p:ph type="ftr" sz="quarter" idx="11"/>
          </p:nvPr>
        </p:nvSpPr>
        <p:spPr/>
        <p:txBody>
          <a:bodyPr/>
          <a:lstStyle>
            <a:lvl1pPr>
              <a:defRPr/>
            </a:lvl1pPr>
          </a:lstStyle>
          <a:p>
            <a:pPr>
              <a:defRPr/>
            </a:pPr>
            <a:endParaRPr lang="en-US" altLang="zh-CN"/>
          </a:p>
        </p:txBody>
      </p:sp>
      <p:sp>
        <p:nvSpPr>
          <p:cNvPr id="10" name="Rectangle 6"/>
          <p:cNvSpPr>
            <a:spLocks noGrp="1" noChangeArrowheads="1"/>
          </p:cNvSpPr>
          <p:nvPr>
            <p:ph type="sldNum" sz="quarter" idx="12"/>
          </p:nvPr>
        </p:nvSpPr>
        <p:spPr/>
        <p:txBody>
          <a:bodyPr/>
          <a:lstStyle>
            <a:lvl1pPr>
              <a:defRPr/>
            </a:lvl1pPr>
          </a:lstStyle>
          <a:p>
            <a:pPr>
              <a:defRPr/>
            </a:pPr>
            <a:fld id="{8BF7CB7B-D1E2-4892-B1C6-06A5575D6259}" type="slidenum">
              <a:rPr lang="zh-CN" altLang="en-US"/>
              <a:pPr>
                <a:defRPr/>
              </a:pPr>
              <a:t>‹#›</a:t>
            </a:fld>
            <a:endParaRPr lang="zh-CN" altLang="en-US"/>
          </a:p>
        </p:txBody>
      </p:sp>
    </p:spTree>
    <p:extLst>
      <p:ext uri="{BB962C8B-B14F-4D97-AF65-F5344CB8AC3E}">
        <p14:creationId xmlns:p14="http://schemas.microsoft.com/office/powerpoint/2010/main" val="1344132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p:spPr>
        <p:txBody>
          <a:bodyPr/>
          <a:lstStyle>
            <a:lvl1pPr>
              <a:defRPr smtClean="0"/>
            </a:lvl1pPr>
          </a:lstStyle>
          <a:p>
            <a:pPr>
              <a:defRPr/>
            </a:pPr>
            <a:fld id="{936B97E3-A941-4057-AB55-29A448D529D1}" type="datetimeFigureOut">
              <a:rPr lang="zh-CN" altLang="en-US"/>
              <a:pPr>
                <a:defRPr/>
              </a:pPr>
              <a:t>2014-10-09</a:t>
            </a:fld>
            <a:endParaRPr lang="zh-CN" altLang="en-US"/>
          </a:p>
        </p:txBody>
      </p:sp>
      <p:sp>
        <p:nvSpPr>
          <p:cNvPr id="3" name="Footer Placeholder 2"/>
          <p:cNvSpPr>
            <a:spLocks noGrp="1"/>
          </p:cNvSpPr>
          <p:nvPr>
            <p:ph type="ftr" sz="quarter" idx="11"/>
          </p:nvPr>
        </p:nvSpPr>
        <p:spPr>
          <a:xfrm>
            <a:off x="3124200" y="6356350"/>
            <a:ext cx="2895600" cy="365125"/>
          </a:xfrm>
        </p:spPr>
        <p:txBody>
          <a:bodyPr/>
          <a:lstStyle>
            <a:lvl1pPr>
              <a:defRPr/>
            </a:lvl1pPr>
          </a:lstStyle>
          <a:p>
            <a:pPr>
              <a:defRPr/>
            </a:pPr>
            <a:endParaRPr lang="zh-CN" altLang="en-US"/>
          </a:p>
        </p:txBody>
      </p:sp>
      <p:sp>
        <p:nvSpPr>
          <p:cNvPr id="4" name="Slide Number Placeholder 3"/>
          <p:cNvSpPr>
            <a:spLocks noGrp="1"/>
          </p:cNvSpPr>
          <p:nvPr>
            <p:ph type="sldNum" sz="quarter" idx="12"/>
          </p:nvPr>
        </p:nvSpPr>
        <p:spPr>
          <a:xfrm>
            <a:off x="6553200" y="6356350"/>
            <a:ext cx="2133600" cy="365125"/>
          </a:xfrm>
        </p:spPr>
        <p:txBody>
          <a:bodyPr/>
          <a:lstStyle>
            <a:lvl1pPr>
              <a:defRPr smtClean="0"/>
            </a:lvl1pPr>
          </a:lstStyle>
          <a:p>
            <a:pPr>
              <a:defRPr/>
            </a:pPr>
            <a:fld id="{65590608-7DC7-4157-9F97-23C427C82009}" type="slidenum">
              <a:rPr lang="zh-CN" altLang="en-US"/>
              <a:pPr>
                <a:defRPr/>
              </a:pPr>
              <a:t>‹#›</a:t>
            </a:fld>
            <a:endParaRPr lang="zh-CN" altLang="en-US"/>
          </a:p>
        </p:txBody>
      </p:sp>
    </p:spTree>
    <p:extLst>
      <p:ext uri="{BB962C8B-B14F-4D97-AF65-F5344CB8AC3E}">
        <p14:creationId xmlns:p14="http://schemas.microsoft.com/office/powerpoint/2010/main" val="2652305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3010" name="标题占位符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43011" name="文本占位符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7BAD66FA-C5F7-4B0E-8433-8D1C7D4512C7}" type="datetimeFigureOut">
              <a:rPr lang="zh-CN" altLang="en-US"/>
              <a:pPr>
                <a:defRPr/>
              </a:pPr>
              <a:t>2014-10-09</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A5A40A1D-6C7F-464F-96E1-F924195AC7D8}"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1" r:id="rId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副标题 2"/>
          <p:cNvSpPr>
            <a:spLocks noGrp="1"/>
          </p:cNvSpPr>
          <p:nvPr>
            <p:ph type="subTitle" idx="1"/>
          </p:nvPr>
        </p:nvSpPr>
        <p:spPr>
          <a:xfrm>
            <a:off x="3132138" y="4365625"/>
            <a:ext cx="4497387" cy="1223963"/>
          </a:xfrm>
        </p:spPr>
        <p:txBody>
          <a:bodyPr/>
          <a:lstStyle/>
          <a:p>
            <a:pPr eaLnBrk="1" hangingPunct="1"/>
            <a:r>
              <a:rPr lang="zh-CN" altLang="en-US" sz="2800" dirty="0" smtClean="0">
                <a:latin typeface="楷体" pitchFamily="49" charset="-122"/>
                <a:ea typeface="楷体" pitchFamily="49" charset="-122"/>
              </a:rPr>
              <a:t>主讲教师：关树文 </a:t>
            </a:r>
            <a:endParaRPr lang="en-US" altLang="zh-CN" sz="2800" dirty="0" smtClean="0">
              <a:latin typeface="楷体" pitchFamily="49" charset="-122"/>
              <a:ea typeface="楷体" pitchFamily="49" charset="-122"/>
            </a:endParaRPr>
          </a:p>
          <a:p>
            <a:pPr eaLnBrk="1" hangingPunct="1"/>
            <a:r>
              <a:rPr lang="zh-CN" altLang="en-US" sz="2800" dirty="0" smtClean="0">
                <a:latin typeface="楷体" pitchFamily="49" charset="-122"/>
                <a:ea typeface="楷体" pitchFamily="49" charset="-122"/>
              </a:rPr>
              <a:t>吉林大学生命科学学院</a:t>
            </a:r>
          </a:p>
        </p:txBody>
      </p:sp>
      <p:sp>
        <p:nvSpPr>
          <p:cNvPr id="2" name="Rectangle 1"/>
          <p:cNvSpPr/>
          <p:nvPr/>
        </p:nvSpPr>
        <p:spPr>
          <a:xfrm>
            <a:off x="6732240" y="260648"/>
            <a:ext cx="2350323" cy="461665"/>
          </a:xfrm>
          <a:prstGeom prst="rect">
            <a:avLst/>
          </a:prstGeom>
          <a:noFill/>
        </p:spPr>
        <p:txBody>
          <a:bodyPr wrap="none">
            <a:spAutoFit/>
            <a:scene3d>
              <a:camera prst="orthographicFront"/>
              <a:lightRig rig="threePt" dir="t"/>
            </a:scene3d>
            <a:sp3d extrusionH="57150">
              <a:bevelT w="38100" h="38100"/>
            </a:sp3d>
          </a:bodyPr>
          <a:lstStyle/>
          <a:p>
            <a:pPr algn="ctr">
              <a:defRPr/>
            </a:pPr>
            <a:r>
              <a:rPr lang="zh-CN" altLang="en-US" sz="2400" b="1" cap="all" dirty="0">
                <a:ln w="9000" cmpd="sng">
                  <a:solidFill>
                    <a:schemeClr val="accent4">
                      <a:shade val="50000"/>
                      <a:satMod val="120000"/>
                    </a:schemeClr>
                  </a:solidFill>
                  <a:prstDash val="solid"/>
                </a:ln>
                <a:solidFill>
                  <a:srgbClr val="0000CC"/>
                </a:solidFill>
                <a:effectLst>
                  <a:reflection blurRad="12700" stA="28000" endPos="45000" dist="1000" dir="5400000" sy="-100000" algn="bl" rotWithShape="0"/>
                </a:effectLst>
                <a:latin typeface="楷体" pitchFamily="49" charset="-122"/>
                <a:ea typeface="楷体" pitchFamily="49" charset="-122"/>
              </a:rPr>
              <a:t>植</a:t>
            </a:r>
            <a:r>
              <a:rPr lang="zh-CN" altLang="en-US" sz="2400" b="1" cap="all" dirty="0" smtClean="0">
                <a:ln w="9000" cmpd="sng">
                  <a:solidFill>
                    <a:schemeClr val="accent4">
                      <a:shade val="50000"/>
                      <a:satMod val="120000"/>
                    </a:schemeClr>
                  </a:solidFill>
                  <a:prstDash val="solid"/>
                </a:ln>
                <a:solidFill>
                  <a:srgbClr val="0000CC"/>
                </a:solidFill>
                <a:effectLst>
                  <a:reflection blurRad="12700" stA="28000" endPos="45000" dist="1000" dir="5400000" sy="-100000" algn="bl" rotWithShape="0"/>
                </a:effectLst>
                <a:latin typeface="楷体" pitchFamily="49" charset="-122"/>
                <a:ea typeface="楷体" pitchFamily="49" charset="-122"/>
              </a:rPr>
              <a:t>物生物学实验</a:t>
            </a:r>
            <a:endParaRPr lang="en-US" altLang="zh-CN" sz="2400" b="1" cap="all" dirty="0">
              <a:ln w="9000" cmpd="sng">
                <a:solidFill>
                  <a:schemeClr val="accent4">
                    <a:shade val="50000"/>
                    <a:satMod val="120000"/>
                  </a:schemeClr>
                </a:solidFill>
                <a:prstDash val="solid"/>
              </a:ln>
              <a:solidFill>
                <a:srgbClr val="0000CC"/>
              </a:solidFill>
              <a:effectLst>
                <a:reflection blurRad="12700" stA="28000" endPos="45000" dist="1000" dir="5400000" sy="-100000" algn="bl" rotWithShape="0"/>
              </a:effectLst>
              <a:latin typeface="楷体" pitchFamily="49" charset="-122"/>
              <a:ea typeface="楷体" pitchFamily="49" charset="-122"/>
            </a:endParaRPr>
          </a:p>
        </p:txBody>
      </p:sp>
      <p:sp>
        <p:nvSpPr>
          <p:cNvPr id="3" name="Rectangle 2"/>
          <p:cNvSpPr/>
          <p:nvPr/>
        </p:nvSpPr>
        <p:spPr>
          <a:xfrm>
            <a:off x="2739050" y="1772816"/>
            <a:ext cx="6372257" cy="830997"/>
          </a:xfrm>
          <a:prstGeom prst="rect">
            <a:avLst/>
          </a:prstGeom>
          <a:noFill/>
        </p:spPr>
        <p:txBody>
          <a:bodyPr wrap="non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zh-CN" altLang="en-US" sz="4800" b="1" cap="all" dirty="0" smtClean="0">
                <a:ln w="0"/>
                <a:effectLst>
                  <a:reflection blurRad="12700" stA="50000" endPos="50000" dist="5000" dir="5400000" sy="-100000" rotWithShape="0"/>
                </a:effectLst>
                <a:latin typeface="楷体" pitchFamily="49" charset="-122"/>
                <a:ea typeface="楷体" pitchFamily="49" charset="-122"/>
              </a:rPr>
              <a:t>植物标本的采集与制作</a:t>
            </a:r>
            <a:endParaRPr lang="en-US" altLang="zh-CN" sz="4800" b="1" cap="all" dirty="0">
              <a:ln w="0"/>
              <a:effectLst>
                <a:reflection blurRad="12700" stA="50000" endPos="50000" dist="5000" dir="5400000" sy="-100000" rotWithShape="0"/>
              </a:effectLst>
              <a:latin typeface="楷体" pitchFamily="49" charset="-122"/>
              <a:ea typeface="楷体" pitchFamily="49"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2"/>
          <p:cNvSpPr txBox="1">
            <a:spLocks noChangeArrowheads="1"/>
          </p:cNvSpPr>
          <p:nvPr/>
        </p:nvSpPr>
        <p:spPr bwMode="auto">
          <a:xfrm>
            <a:off x="325439" y="446088"/>
            <a:ext cx="554270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r>
              <a:rPr lang="zh-CN" altLang="en-US" sz="3200" b="1" dirty="0">
                <a:latin typeface="楷体" pitchFamily="49" charset="-122"/>
                <a:ea typeface="楷体" pitchFamily="49" charset="-122"/>
              </a:rPr>
              <a:t>压制过程</a:t>
            </a:r>
            <a:r>
              <a:rPr lang="zh-CN" altLang="en-US" sz="3200" b="1" dirty="0" smtClean="0">
                <a:latin typeface="楷体" pitchFamily="49" charset="-122"/>
                <a:ea typeface="楷体" pitchFamily="49" charset="-122"/>
              </a:rPr>
              <a:t>中注意事项</a:t>
            </a:r>
            <a:endParaRPr lang="zh-CN" altLang="en-US" sz="3200" b="1" dirty="0">
              <a:latin typeface="楷体" pitchFamily="49" charset="-122"/>
              <a:ea typeface="楷体" pitchFamily="49" charset="-122"/>
            </a:endParaRPr>
          </a:p>
        </p:txBody>
      </p:sp>
      <p:sp>
        <p:nvSpPr>
          <p:cNvPr id="6147" name="Rectangle 3"/>
          <p:cNvSpPr txBox="1">
            <a:spLocks noChangeArrowheads="1"/>
          </p:cNvSpPr>
          <p:nvPr/>
        </p:nvSpPr>
        <p:spPr bwMode="auto">
          <a:xfrm>
            <a:off x="374650" y="1484313"/>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marL="0" indent="0" eaLnBrk="0" hangingPunct="0">
              <a:lnSpc>
                <a:spcPct val="90000"/>
              </a:lnSpc>
              <a:spcBef>
                <a:spcPct val="20000"/>
              </a:spcBef>
              <a:buFont typeface="Symbol" pitchFamily="18" charset="2"/>
              <a:buNone/>
            </a:pPr>
            <a:r>
              <a:rPr lang="en-US" altLang="zh-CN" sz="2800" dirty="0" smtClean="0">
                <a:latin typeface="Times New Roman" pitchFamily="18" charset="0"/>
                <a:ea typeface="楷体" pitchFamily="49" charset="-122"/>
                <a:cs typeface="Times New Roman" pitchFamily="18" charset="0"/>
              </a:rPr>
              <a:t>1</a:t>
            </a:r>
            <a:r>
              <a:rPr lang="zh-CN" altLang="en-US" sz="2800" dirty="0" smtClean="0">
                <a:latin typeface="Times New Roman" pitchFamily="18" charset="0"/>
                <a:ea typeface="楷体" pitchFamily="49" charset="-122"/>
                <a:cs typeface="Times New Roman" pitchFamily="18" charset="0"/>
              </a:rPr>
              <a:t>、</a:t>
            </a:r>
            <a:r>
              <a:rPr lang="zh-CN" altLang="en-US" sz="2800" dirty="0">
                <a:latin typeface="Times New Roman" pitchFamily="18" charset="0"/>
                <a:ea typeface="楷体" pitchFamily="49" charset="-122"/>
                <a:cs typeface="Times New Roman" pitchFamily="18" charset="0"/>
              </a:rPr>
              <a:t>叶片应平整，并应有正反两叶片。</a:t>
            </a:r>
            <a:endParaRPr lang="en-US" altLang="zh-CN" sz="2800" dirty="0">
              <a:latin typeface="Times New Roman" pitchFamily="18" charset="0"/>
              <a:ea typeface="楷体" pitchFamily="49" charset="-122"/>
              <a:cs typeface="Times New Roman" pitchFamily="18" charset="0"/>
            </a:endParaRPr>
          </a:p>
          <a:p>
            <a:pPr marL="0" indent="0" eaLnBrk="0" hangingPunct="0">
              <a:lnSpc>
                <a:spcPct val="90000"/>
              </a:lnSpc>
              <a:spcBef>
                <a:spcPct val="20000"/>
              </a:spcBef>
              <a:buFont typeface="Symbol" pitchFamily="18" charset="2"/>
              <a:buNone/>
            </a:pPr>
            <a:r>
              <a:rPr lang="en-US" altLang="zh-CN" sz="2800" dirty="0">
                <a:latin typeface="Times New Roman" pitchFamily="18" charset="0"/>
                <a:ea typeface="楷体" pitchFamily="49" charset="-122"/>
                <a:cs typeface="Times New Roman" pitchFamily="18" charset="0"/>
              </a:rPr>
              <a:t>2</a:t>
            </a:r>
            <a:r>
              <a:rPr lang="zh-CN" altLang="en-US" sz="2800" dirty="0">
                <a:latin typeface="Times New Roman" pitchFamily="18" charset="0"/>
                <a:ea typeface="楷体" pitchFamily="49" charset="-122"/>
                <a:cs typeface="Times New Roman" pitchFamily="18" charset="0"/>
              </a:rPr>
              <a:t>、落下的花、果要用纸袋装起，袋外写上该标本的采集号，与标本放在一起。果实或种子过大的，可以剖成</a:t>
            </a:r>
            <a:r>
              <a:rPr lang="en-US" altLang="zh-CN" sz="2800" dirty="0">
                <a:latin typeface="Times New Roman" pitchFamily="18" charset="0"/>
                <a:ea typeface="楷体" pitchFamily="49" charset="-122"/>
                <a:cs typeface="Times New Roman" pitchFamily="18" charset="0"/>
              </a:rPr>
              <a:t>2</a:t>
            </a:r>
            <a:r>
              <a:rPr lang="zh-CN" altLang="en-US" sz="2800" dirty="0">
                <a:latin typeface="Times New Roman" pitchFamily="18" charset="0"/>
                <a:ea typeface="楷体" pitchFamily="49" charset="-122"/>
                <a:cs typeface="Times New Roman" pitchFamily="18" charset="0"/>
              </a:rPr>
              <a:t>～</a:t>
            </a:r>
            <a:r>
              <a:rPr lang="en-US" altLang="zh-CN" sz="2800" dirty="0">
                <a:latin typeface="Times New Roman" pitchFamily="18" charset="0"/>
                <a:ea typeface="楷体" pitchFamily="49" charset="-122"/>
                <a:cs typeface="Times New Roman" pitchFamily="18" charset="0"/>
              </a:rPr>
              <a:t>3</a:t>
            </a:r>
            <a:r>
              <a:rPr lang="zh-CN" altLang="en-US" sz="2800" dirty="0">
                <a:latin typeface="Times New Roman" pitchFamily="18" charset="0"/>
                <a:ea typeface="楷体" pitchFamily="49" charset="-122"/>
                <a:cs typeface="Times New Roman" pitchFamily="18" charset="0"/>
              </a:rPr>
              <a:t>片。</a:t>
            </a:r>
          </a:p>
          <a:p>
            <a:pPr marL="0" indent="0" eaLnBrk="0" hangingPunct="0">
              <a:lnSpc>
                <a:spcPct val="90000"/>
              </a:lnSpc>
              <a:spcBef>
                <a:spcPct val="20000"/>
              </a:spcBef>
              <a:buFont typeface="Symbol" pitchFamily="18" charset="2"/>
              <a:buNone/>
            </a:pPr>
            <a:r>
              <a:rPr lang="en-US" altLang="zh-CN" sz="2800" dirty="0">
                <a:latin typeface="Times New Roman" pitchFamily="18" charset="0"/>
                <a:ea typeface="楷体" pitchFamily="49" charset="-122"/>
                <a:cs typeface="Times New Roman" pitchFamily="18" charset="0"/>
              </a:rPr>
              <a:t>3</a:t>
            </a:r>
            <a:r>
              <a:rPr lang="zh-CN" altLang="en-US" sz="2800" dirty="0">
                <a:latin typeface="Times New Roman" pitchFamily="18" charset="0"/>
                <a:ea typeface="楷体" pitchFamily="49" charset="-122"/>
                <a:cs typeface="Times New Roman" pitchFamily="18" charset="0"/>
              </a:rPr>
              <a:t>、多汁的块茎、根茎、鳞茎或多浆肥厚植物</a:t>
            </a:r>
            <a:r>
              <a:rPr lang="zh-CN" altLang="en-US" sz="2800" dirty="0" smtClean="0">
                <a:latin typeface="Times New Roman" pitchFamily="18" charset="0"/>
                <a:ea typeface="楷体" pitchFamily="49" charset="-122"/>
                <a:cs typeface="Times New Roman" pitchFamily="18" charset="0"/>
              </a:rPr>
              <a:t>，可在开水中煮几分钟，再用</a:t>
            </a:r>
            <a:r>
              <a:rPr lang="en-US" altLang="zh-CN" sz="2800" dirty="0" smtClean="0">
                <a:latin typeface="Times New Roman" pitchFamily="18" charset="0"/>
                <a:ea typeface="楷体" pitchFamily="49" charset="-122"/>
                <a:cs typeface="Times New Roman" pitchFamily="18" charset="0"/>
              </a:rPr>
              <a:t>5%</a:t>
            </a:r>
            <a:r>
              <a:rPr lang="zh-CN" altLang="en-US" sz="2800" dirty="0" smtClean="0">
                <a:latin typeface="Times New Roman" pitchFamily="18" charset="0"/>
                <a:ea typeface="楷体" pitchFamily="49" charset="-122"/>
                <a:cs typeface="Times New Roman" pitchFamily="18" charset="0"/>
              </a:rPr>
              <a:t>乙醇侵泡</a:t>
            </a:r>
            <a:r>
              <a:rPr lang="en-US" altLang="zh-CN" sz="2800" dirty="0" smtClean="0">
                <a:latin typeface="Times New Roman" pitchFamily="18" charset="0"/>
                <a:ea typeface="楷体" pitchFamily="49" charset="-122"/>
                <a:cs typeface="Times New Roman" pitchFamily="18" charset="0"/>
              </a:rPr>
              <a:t>1-2</a:t>
            </a:r>
            <a:r>
              <a:rPr lang="zh-CN" altLang="en-US" sz="2800" dirty="0" smtClean="0">
                <a:latin typeface="Times New Roman" pitchFamily="18" charset="0"/>
                <a:ea typeface="楷体" pitchFamily="49" charset="-122"/>
                <a:cs typeface="Times New Roman" pitchFamily="18" charset="0"/>
              </a:rPr>
              <a:t>天，然后再压。</a:t>
            </a:r>
            <a:endParaRPr lang="zh-CN" altLang="en-US" sz="2800" dirty="0">
              <a:latin typeface="Times New Roman" pitchFamily="18" charset="0"/>
              <a:ea typeface="楷体" pitchFamily="49" charset="-122"/>
              <a:cs typeface="Times New Roman" pitchFamily="18" charset="0"/>
            </a:endParaRPr>
          </a:p>
          <a:p>
            <a:pPr marL="0" indent="0" eaLnBrk="0" hangingPunct="0">
              <a:lnSpc>
                <a:spcPct val="90000"/>
              </a:lnSpc>
              <a:spcBef>
                <a:spcPct val="20000"/>
              </a:spcBef>
              <a:buFont typeface="Symbol" pitchFamily="18" charset="2"/>
              <a:buNone/>
            </a:pPr>
            <a:r>
              <a:rPr lang="en-US" altLang="zh-CN" sz="2800" dirty="0">
                <a:latin typeface="Times New Roman" pitchFamily="18" charset="0"/>
                <a:ea typeface="楷体" pitchFamily="49" charset="-122"/>
                <a:cs typeface="Times New Roman" pitchFamily="18" charset="0"/>
              </a:rPr>
              <a:t>4</a:t>
            </a:r>
            <a:r>
              <a:rPr lang="zh-CN" altLang="en-US" sz="2800" dirty="0">
                <a:latin typeface="Times New Roman" pitchFamily="18" charset="0"/>
                <a:ea typeface="楷体" pitchFamily="49" charset="-122"/>
                <a:cs typeface="Times New Roman" pitchFamily="18" charset="0"/>
              </a:rPr>
              <a:t>、藤本或过长的草本植物可转折成“</a:t>
            </a:r>
            <a:r>
              <a:rPr lang="en-US" altLang="zh-CN" sz="2800" dirty="0">
                <a:latin typeface="Times New Roman" pitchFamily="18" charset="0"/>
                <a:ea typeface="楷体" pitchFamily="49" charset="-122"/>
                <a:cs typeface="Times New Roman" pitchFamily="18" charset="0"/>
              </a:rPr>
              <a:t>N’’</a:t>
            </a:r>
            <a:r>
              <a:rPr lang="zh-CN" altLang="en-US" sz="2800" dirty="0">
                <a:latin typeface="Times New Roman" pitchFamily="18" charset="0"/>
                <a:ea typeface="楷体" pitchFamily="49" charset="-122"/>
                <a:cs typeface="Times New Roman" pitchFamily="18" charset="0"/>
              </a:rPr>
              <a:t>或“</a:t>
            </a:r>
            <a:r>
              <a:rPr lang="en-US" altLang="zh-CN" sz="2800" dirty="0">
                <a:latin typeface="Times New Roman" pitchFamily="18" charset="0"/>
                <a:ea typeface="楷体" pitchFamily="49" charset="-122"/>
                <a:cs typeface="Times New Roman" pitchFamily="18" charset="0"/>
              </a:rPr>
              <a:t>M”</a:t>
            </a:r>
            <a:r>
              <a:rPr lang="zh-CN" altLang="en-US" sz="2800" dirty="0">
                <a:latin typeface="Times New Roman" pitchFamily="18" charset="0"/>
                <a:ea typeface="楷体" pitchFamily="49" charset="-122"/>
                <a:cs typeface="Times New Roman" pitchFamily="18" charset="0"/>
              </a:rPr>
              <a:t>形。</a:t>
            </a:r>
          </a:p>
          <a:p>
            <a:pPr marL="0" indent="0" eaLnBrk="0" hangingPunct="0">
              <a:lnSpc>
                <a:spcPct val="90000"/>
              </a:lnSpc>
              <a:spcBef>
                <a:spcPct val="20000"/>
              </a:spcBef>
              <a:buFont typeface="Symbol" pitchFamily="18" charset="2"/>
              <a:buNone/>
            </a:pPr>
            <a:r>
              <a:rPr lang="en-US" altLang="zh-CN" sz="2800" dirty="0">
                <a:latin typeface="Times New Roman" pitchFamily="18" charset="0"/>
                <a:ea typeface="楷体" pitchFamily="49" charset="-122"/>
                <a:cs typeface="Times New Roman" pitchFamily="18" charset="0"/>
              </a:rPr>
              <a:t>5</a:t>
            </a:r>
            <a:r>
              <a:rPr lang="zh-CN" altLang="en-US" sz="2800" dirty="0">
                <a:latin typeface="Times New Roman" pitchFamily="18" charset="0"/>
                <a:ea typeface="楷体" pitchFamily="49" charset="-122"/>
                <a:cs typeface="Times New Roman" pitchFamily="18" charset="0"/>
              </a:rPr>
              <a:t>、标本与标本之间应隔数层吸水纸。</a:t>
            </a:r>
          </a:p>
        </p:txBody>
      </p:sp>
      <p:sp>
        <p:nvSpPr>
          <p:cNvPr id="5" name="Rectangle 4"/>
          <p:cNvSpPr/>
          <p:nvPr/>
        </p:nvSpPr>
        <p:spPr>
          <a:xfrm>
            <a:off x="5508104" y="568622"/>
            <a:ext cx="2350323" cy="461665"/>
          </a:xfrm>
          <a:prstGeom prst="rect">
            <a:avLst/>
          </a:prstGeom>
          <a:noFill/>
        </p:spPr>
        <p:txBody>
          <a:bodyPr wrap="none">
            <a:spAutoFit/>
            <a:scene3d>
              <a:camera prst="orthographicFront"/>
              <a:lightRig rig="threePt" dir="t"/>
            </a:scene3d>
            <a:sp3d extrusionH="57150">
              <a:bevelT w="38100" h="38100"/>
            </a:sp3d>
          </a:bodyPr>
          <a:lstStyle/>
          <a:p>
            <a:pPr algn="ctr">
              <a:defRPr/>
            </a:pPr>
            <a:r>
              <a:rPr lang="zh-CN" altLang="en-US" sz="2400" b="1" cap="all" dirty="0">
                <a:ln w="9000" cmpd="sng">
                  <a:solidFill>
                    <a:schemeClr val="accent4">
                      <a:shade val="50000"/>
                      <a:satMod val="120000"/>
                    </a:schemeClr>
                  </a:solidFill>
                  <a:prstDash val="solid"/>
                </a:ln>
                <a:solidFill>
                  <a:srgbClr val="0000CC"/>
                </a:solidFill>
                <a:effectLst>
                  <a:reflection blurRad="12700" stA="28000" endPos="45000" dist="1000" dir="5400000" sy="-100000" algn="bl" rotWithShape="0"/>
                </a:effectLst>
                <a:latin typeface="楷体" pitchFamily="49" charset="-122"/>
                <a:ea typeface="楷体" pitchFamily="49" charset="-122"/>
              </a:rPr>
              <a:t>植</a:t>
            </a:r>
            <a:r>
              <a:rPr lang="zh-CN" altLang="en-US" sz="2400" b="1" cap="all" dirty="0" smtClean="0">
                <a:ln w="9000" cmpd="sng">
                  <a:solidFill>
                    <a:schemeClr val="accent4">
                      <a:shade val="50000"/>
                      <a:satMod val="120000"/>
                    </a:schemeClr>
                  </a:solidFill>
                  <a:prstDash val="solid"/>
                </a:ln>
                <a:solidFill>
                  <a:srgbClr val="0000CC"/>
                </a:solidFill>
                <a:effectLst>
                  <a:reflection blurRad="12700" stA="28000" endPos="45000" dist="1000" dir="5400000" sy="-100000" algn="bl" rotWithShape="0"/>
                </a:effectLst>
                <a:latin typeface="楷体" pitchFamily="49" charset="-122"/>
                <a:ea typeface="楷体" pitchFamily="49" charset="-122"/>
              </a:rPr>
              <a:t>物生物学实验</a:t>
            </a:r>
            <a:endParaRPr lang="en-US" altLang="zh-CN" sz="2400" b="1" cap="all" dirty="0">
              <a:ln w="9000" cmpd="sng">
                <a:solidFill>
                  <a:schemeClr val="accent4">
                    <a:shade val="50000"/>
                    <a:satMod val="120000"/>
                  </a:schemeClr>
                </a:solidFill>
                <a:prstDash val="solid"/>
              </a:ln>
              <a:solidFill>
                <a:srgbClr val="0000CC"/>
              </a:solidFill>
              <a:effectLst>
                <a:reflection blurRad="12700" stA="28000" endPos="45000" dist="1000" dir="5400000" sy="-100000" algn="bl" rotWithShape="0"/>
              </a:effectLst>
              <a:latin typeface="楷体" pitchFamily="49" charset="-122"/>
              <a:ea typeface="楷体" pitchFamily="49" charset="-122"/>
            </a:endParaRPr>
          </a:p>
        </p:txBody>
      </p:sp>
    </p:spTree>
    <p:extLst>
      <p:ext uri="{BB962C8B-B14F-4D97-AF65-F5344CB8AC3E}">
        <p14:creationId xmlns:p14="http://schemas.microsoft.com/office/powerpoint/2010/main" val="35030302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2"/>
          <p:cNvSpPr txBox="1">
            <a:spLocks noChangeArrowheads="1"/>
          </p:cNvSpPr>
          <p:nvPr/>
        </p:nvSpPr>
        <p:spPr bwMode="auto">
          <a:xfrm>
            <a:off x="325439" y="446088"/>
            <a:ext cx="554270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r>
              <a:rPr lang="zh-CN" altLang="en-US" sz="3200" b="1" dirty="0" smtClean="0">
                <a:latin typeface="楷体" pitchFamily="49" charset="-122"/>
                <a:ea typeface="楷体" pitchFamily="49" charset="-122"/>
              </a:rPr>
              <a:t>三、实验步骤</a:t>
            </a:r>
            <a:endParaRPr lang="zh-CN" altLang="en-US" sz="3200" b="1" dirty="0">
              <a:latin typeface="楷体" pitchFamily="49" charset="-122"/>
              <a:ea typeface="楷体" pitchFamily="49" charset="-122"/>
            </a:endParaRPr>
          </a:p>
        </p:txBody>
      </p:sp>
      <p:sp>
        <p:nvSpPr>
          <p:cNvPr id="6147" name="Rectangle 3"/>
          <p:cNvSpPr txBox="1">
            <a:spLocks noChangeArrowheads="1"/>
          </p:cNvSpPr>
          <p:nvPr/>
        </p:nvSpPr>
        <p:spPr bwMode="auto">
          <a:xfrm>
            <a:off x="374650" y="134076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marL="0" indent="0" eaLnBrk="0" hangingPunct="0">
              <a:lnSpc>
                <a:spcPct val="125000"/>
              </a:lnSpc>
              <a:spcBef>
                <a:spcPct val="20000"/>
              </a:spcBef>
            </a:pPr>
            <a:r>
              <a:rPr lang="en-US" altLang="zh-CN" sz="2800" b="1" dirty="0" smtClean="0">
                <a:latin typeface="Times New Roman" pitchFamily="18" charset="0"/>
                <a:ea typeface="楷体" pitchFamily="49" charset="-122"/>
                <a:cs typeface="Times New Roman" pitchFamily="18" charset="0"/>
              </a:rPr>
              <a:t>3</a:t>
            </a:r>
            <a:r>
              <a:rPr lang="zh-CN" altLang="en-US" sz="2800" b="1" dirty="0" smtClean="0">
                <a:latin typeface="Times New Roman" pitchFamily="18" charset="0"/>
                <a:ea typeface="楷体" pitchFamily="49" charset="-122"/>
                <a:cs typeface="Times New Roman" pitchFamily="18" charset="0"/>
              </a:rPr>
              <a:t>、消毒</a:t>
            </a:r>
            <a:endParaRPr lang="en-US" altLang="zh-CN" sz="2800" b="1" dirty="0" smtClean="0">
              <a:latin typeface="Times New Roman" pitchFamily="18" charset="0"/>
              <a:ea typeface="楷体" pitchFamily="49" charset="-122"/>
              <a:cs typeface="Times New Roman" pitchFamily="18" charset="0"/>
            </a:endParaRPr>
          </a:p>
          <a:p>
            <a:pPr>
              <a:lnSpc>
                <a:spcPct val="125000"/>
              </a:lnSpc>
            </a:pPr>
            <a:r>
              <a:rPr lang="zh-CN" altLang="en-US" sz="2400" dirty="0" smtClean="0">
                <a:latin typeface="Times New Roman" pitchFamily="18" charset="0"/>
                <a:ea typeface="楷体" pitchFamily="49" charset="-122"/>
                <a:cs typeface="Times New Roman" pitchFamily="18" charset="0"/>
              </a:rPr>
              <a:t>方</a:t>
            </a:r>
            <a:r>
              <a:rPr lang="zh-CN" altLang="en-US" sz="2400" dirty="0">
                <a:latin typeface="Times New Roman" pitchFamily="18" charset="0"/>
                <a:ea typeface="楷体" pitchFamily="49" charset="-122"/>
                <a:cs typeface="Times New Roman" pitchFamily="18" charset="0"/>
              </a:rPr>
              <a:t>法</a:t>
            </a:r>
            <a:r>
              <a:rPr lang="en-US" altLang="zh-CN" sz="2400" dirty="0">
                <a:latin typeface="Times New Roman" pitchFamily="18" charset="0"/>
                <a:ea typeface="楷体" pitchFamily="49" charset="-122"/>
                <a:cs typeface="Times New Roman" pitchFamily="18" charset="0"/>
              </a:rPr>
              <a:t>1</a:t>
            </a:r>
            <a:r>
              <a:rPr lang="zh-CN" altLang="en-US" sz="2400" dirty="0">
                <a:latin typeface="Times New Roman" pitchFamily="18" charset="0"/>
                <a:ea typeface="楷体" pitchFamily="49" charset="-122"/>
                <a:cs typeface="Times New Roman" pitchFamily="18" charset="0"/>
              </a:rPr>
              <a:t>：</a:t>
            </a:r>
          </a:p>
          <a:p>
            <a:pPr>
              <a:lnSpc>
                <a:spcPct val="125000"/>
              </a:lnSpc>
              <a:buFont typeface="Symbol" pitchFamily="18" charset="2"/>
              <a:buNone/>
            </a:pPr>
            <a:r>
              <a:rPr lang="zh-CN" altLang="en-US" sz="2400" dirty="0">
                <a:latin typeface="Times New Roman" pitchFamily="18" charset="0"/>
                <a:ea typeface="楷体" pitchFamily="49" charset="-122"/>
                <a:cs typeface="Times New Roman" pitchFamily="18" charset="0"/>
              </a:rPr>
              <a:t>          用升汞（</a:t>
            </a:r>
            <a:r>
              <a:rPr lang="en-US" altLang="zh-CN" sz="2400" dirty="0">
                <a:latin typeface="Times New Roman" pitchFamily="18" charset="0"/>
                <a:ea typeface="楷体" pitchFamily="49" charset="-122"/>
                <a:cs typeface="Times New Roman" pitchFamily="18" charset="0"/>
              </a:rPr>
              <a:t>HgCI</a:t>
            </a:r>
            <a:r>
              <a:rPr lang="en-US" altLang="zh-CN" sz="2400" baseline="-30000" dirty="0">
                <a:latin typeface="Times New Roman" pitchFamily="18" charset="0"/>
                <a:ea typeface="楷体" pitchFamily="49" charset="-122"/>
                <a:cs typeface="Times New Roman" pitchFamily="18" charset="0"/>
              </a:rPr>
              <a:t>2</a:t>
            </a:r>
            <a:r>
              <a:rPr lang="zh-CN" altLang="en-US" sz="2400" dirty="0">
                <a:latin typeface="Times New Roman" pitchFamily="18" charset="0"/>
                <a:ea typeface="楷体" pitchFamily="49" charset="-122"/>
                <a:cs typeface="Times New Roman" pitchFamily="18" charset="0"/>
              </a:rPr>
              <a:t>）和</a:t>
            </a:r>
            <a:r>
              <a:rPr lang="en-US" altLang="zh-CN" sz="2400" dirty="0">
                <a:latin typeface="Times New Roman" pitchFamily="18" charset="0"/>
                <a:ea typeface="楷体" pitchFamily="49" charset="-122"/>
                <a:cs typeface="Times New Roman" pitchFamily="18" charset="0"/>
              </a:rPr>
              <a:t>95</a:t>
            </a:r>
            <a:r>
              <a:rPr lang="zh-CN" altLang="en-US" sz="2400" dirty="0">
                <a:latin typeface="Times New Roman" pitchFamily="18" charset="0"/>
                <a:ea typeface="楷体" pitchFamily="49" charset="-122"/>
                <a:cs typeface="Times New Roman" pitchFamily="18" charset="0"/>
              </a:rPr>
              <a:t>％的酒精配成</a:t>
            </a:r>
            <a:r>
              <a:rPr lang="en-US" altLang="zh-CN" sz="2400" dirty="0">
                <a:latin typeface="Times New Roman" pitchFamily="18" charset="0"/>
                <a:ea typeface="楷体" pitchFamily="49" charset="-122"/>
                <a:cs typeface="Times New Roman" pitchFamily="18" charset="0"/>
              </a:rPr>
              <a:t>20</a:t>
            </a:r>
            <a:r>
              <a:rPr lang="zh-CN" altLang="en-US" sz="2400" dirty="0">
                <a:latin typeface="Times New Roman" pitchFamily="18" charset="0"/>
                <a:ea typeface="楷体" pitchFamily="49" charset="-122"/>
                <a:cs typeface="Times New Roman" pitchFamily="18" charset="0"/>
              </a:rPr>
              <a:t>％～</a:t>
            </a:r>
            <a:r>
              <a:rPr lang="en-US" altLang="zh-CN" sz="2400" dirty="0">
                <a:latin typeface="Times New Roman" pitchFamily="18" charset="0"/>
                <a:ea typeface="楷体" pitchFamily="49" charset="-122"/>
                <a:cs typeface="Times New Roman" pitchFamily="18" charset="0"/>
              </a:rPr>
              <a:t>50</a:t>
            </a:r>
            <a:r>
              <a:rPr lang="zh-CN" altLang="en-US" sz="2400" dirty="0">
                <a:latin typeface="Times New Roman" pitchFamily="18" charset="0"/>
                <a:ea typeface="楷体" pitchFamily="49" charset="-122"/>
                <a:cs typeface="Times New Roman" pitchFamily="18" charset="0"/>
              </a:rPr>
              <a:t>％的升汞酒精溶液、先将消毒溶液放在大搪瓷盘中，将标本放入溶液中浸泡</a:t>
            </a:r>
            <a:r>
              <a:rPr lang="en-US" altLang="zh-CN" sz="2400" dirty="0">
                <a:latin typeface="Times New Roman" pitchFamily="18" charset="0"/>
                <a:ea typeface="楷体" pitchFamily="49" charset="-122"/>
                <a:cs typeface="Times New Roman" pitchFamily="18" charset="0"/>
              </a:rPr>
              <a:t>5</a:t>
            </a:r>
            <a:r>
              <a:rPr lang="zh-CN" altLang="en-US" sz="2400" dirty="0">
                <a:latin typeface="Times New Roman" pitchFamily="18" charset="0"/>
                <a:ea typeface="楷体" pitchFamily="49" charset="-122"/>
                <a:cs typeface="Times New Roman" pitchFamily="18" charset="0"/>
              </a:rPr>
              <a:t>分钟，然后将标本夹起，放在于吸水纸上吸干。 </a:t>
            </a:r>
          </a:p>
          <a:p>
            <a:pPr algn="just">
              <a:lnSpc>
                <a:spcPct val="125000"/>
              </a:lnSpc>
            </a:pPr>
            <a:r>
              <a:rPr lang="zh-CN" altLang="en-US" sz="2400" dirty="0">
                <a:latin typeface="Times New Roman" pitchFamily="18" charset="0"/>
                <a:ea typeface="楷体" pitchFamily="49" charset="-122"/>
                <a:cs typeface="Times New Roman" pitchFamily="18" charset="0"/>
              </a:rPr>
              <a:t>方法</a:t>
            </a:r>
            <a:r>
              <a:rPr lang="en-US" altLang="zh-CN" sz="2400" dirty="0">
                <a:latin typeface="Times New Roman" pitchFamily="18" charset="0"/>
                <a:ea typeface="楷体" pitchFamily="49" charset="-122"/>
                <a:cs typeface="Times New Roman" pitchFamily="18" charset="0"/>
              </a:rPr>
              <a:t>2</a:t>
            </a:r>
            <a:r>
              <a:rPr lang="zh-CN" altLang="en-US" sz="2400" dirty="0">
                <a:latin typeface="Times New Roman" pitchFamily="18" charset="0"/>
                <a:ea typeface="楷体" pitchFamily="49" charset="-122"/>
                <a:cs typeface="Times New Roman" pitchFamily="18" charset="0"/>
              </a:rPr>
              <a:t>：</a:t>
            </a:r>
          </a:p>
          <a:p>
            <a:pPr algn="just">
              <a:lnSpc>
                <a:spcPct val="125000"/>
              </a:lnSpc>
              <a:buFont typeface="Symbol" pitchFamily="18" charset="2"/>
              <a:buNone/>
            </a:pPr>
            <a:r>
              <a:rPr lang="zh-CN" altLang="en-US" sz="2400" dirty="0">
                <a:latin typeface="Times New Roman" pitchFamily="18" charset="0"/>
                <a:ea typeface="楷体" pitchFamily="49" charset="-122"/>
                <a:cs typeface="Times New Roman" pitchFamily="18" charset="0"/>
              </a:rPr>
              <a:t>          用二硫化碳</a:t>
            </a:r>
            <a:r>
              <a:rPr lang="en-US" altLang="zh-CN" sz="2400" dirty="0">
                <a:latin typeface="Times New Roman" pitchFamily="18" charset="0"/>
                <a:ea typeface="楷体" pitchFamily="49" charset="-122"/>
                <a:cs typeface="Times New Roman" pitchFamily="18" charset="0"/>
              </a:rPr>
              <a:t>1</a:t>
            </a:r>
            <a:r>
              <a:rPr lang="zh-CN" altLang="en-US" sz="2400" dirty="0">
                <a:latin typeface="Times New Roman" pitchFamily="18" charset="0"/>
                <a:ea typeface="楷体" pitchFamily="49" charset="-122"/>
                <a:cs typeface="Times New Roman" pitchFamily="18" charset="0"/>
              </a:rPr>
              <a:t>磅（</a:t>
            </a:r>
            <a:r>
              <a:rPr lang="en-US" altLang="zh-CN" sz="2400" dirty="0">
                <a:latin typeface="Times New Roman" pitchFamily="18" charset="0"/>
                <a:ea typeface="楷体" pitchFamily="49" charset="-122"/>
                <a:cs typeface="Times New Roman" pitchFamily="18" charset="0"/>
              </a:rPr>
              <a:t>0.435kg</a:t>
            </a:r>
            <a:r>
              <a:rPr lang="zh-CN" altLang="en-US" sz="2400" dirty="0" smtClean="0">
                <a:latin typeface="Times New Roman" pitchFamily="18" charset="0"/>
                <a:ea typeface="楷体" pitchFamily="49" charset="-122"/>
                <a:cs typeface="Times New Roman" pitchFamily="18" charset="0"/>
              </a:rPr>
              <a:t>）或敌敌畏，</a:t>
            </a:r>
            <a:r>
              <a:rPr lang="zh-CN" altLang="en-US" sz="2400" dirty="0">
                <a:latin typeface="Times New Roman" pitchFamily="18" charset="0"/>
                <a:ea typeface="楷体" pitchFamily="49" charset="-122"/>
                <a:cs typeface="Times New Roman" pitchFamily="18" charset="0"/>
              </a:rPr>
              <a:t>放在</a:t>
            </a:r>
            <a:r>
              <a:rPr lang="en-US" altLang="zh-CN" sz="2400" dirty="0">
                <a:latin typeface="Times New Roman" pitchFamily="18" charset="0"/>
                <a:ea typeface="楷体" pitchFamily="49" charset="-122"/>
                <a:cs typeface="Times New Roman" pitchFamily="18" charset="0"/>
              </a:rPr>
              <a:t>1.7m</a:t>
            </a:r>
            <a:r>
              <a:rPr lang="en-US" altLang="zh-CN" sz="2400" baseline="30000" dirty="0">
                <a:latin typeface="Times New Roman" pitchFamily="18" charset="0"/>
                <a:ea typeface="楷体" pitchFamily="49" charset="-122"/>
                <a:cs typeface="Times New Roman" pitchFamily="18" charset="0"/>
              </a:rPr>
              <a:t>3</a:t>
            </a:r>
            <a:r>
              <a:rPr lang="zh-CN" altLang="en-US" sz="2400" dirty="0">
                <a:latin typeface="Times New Roman" pitchFamily="18" charset="0"/>
                <a:ea typeface="楷体" pitchFamily="49" charset="-122"/>
                <a:cs typeface="Times New Roman" pitchFamily="18" charset="0"/>
              </a:rPr>
              <a:t>容积的消毒柜中，标本放在下面，药物放在标本上方稍高处，将消毒柜封闭，让药物自行挥发而消毒。经两昼夜后，打开柜门，待毒气散尽即可取出标本。</a:t>
            </a:r>
          </a:p>
          <a:p>
            <a:pPr marL="0" indent="0" eaLnBrk="0" hangingPunct="0">
              <a:lnSpc>
                <a:spcPct val="125000"/>
              </a:lnSpc>
              <a:spcBef>
                <a:spcPct val="20000"/>
              </a:spcBef>
            </a:pPr>
            <a:endParaRPr lang="en-US" altLang="zh-CN" sz="2800" dirty="0">
              <a:latin typeface="Times New Roman" pitchFamily="18" charset="0"/>
              <a:ea typeface="楷体" pitchFamily="49" charset="-122"/>
              <a:cs typeface="Times New Roman" pitchFamily="18" charset="0"/>
            </a:endParaRPr>
          </a:p>
          <a:p>
            <a:pPr marL="0" indent="0" eaLnBrk="0" hangingPunct="0">
              <a:lnSpc>
                <a:spcPct val="125000"/>
              </a:lnSpc>
              <a:spcBef>
                <a:spcPct val="20000"/>
              </a:spcBef>
            </a:pPr>
            <a:endParaRPr lang="en-US" altLang="zh-CN" sz="2800" dirty="0" smtClean="0">
              <a:latin typeface="Times New Roman" pitchFamily="18" charset="0"/>
              <a:ea typeface="楷体" pitchFamily="49" charset="-122"/>
              <a:cs typeface="Times New Roman" pitchFamily="18" charset="0"/>
            </a:endParaRPr>
          </a:p>
          <a:p>
            <a:pPr marL="0" indent="0" eaLnBrk="0" hangingPunct="0">
              <a:lnSpc>
                <a:spcPct val="125000"/>
              </a:lnSpc>
              <a:spcBef>
                <a:spcPct val="20000"/>
              </a:spcBef>
            </a:pPr>
            <a:endParaRPr lang="en-US" altLang="zh-CN" sz="2800" dirty="0">
              <a:latin typeface="Times New Roman" pitchFamily="18" charset="0"/>
              <a:ea typeface="楷体" pitchFamily="49" charset="-122"/>
              <a:cs typeface="Times New Roman" pitchFamily="18" charset="0"/>
            </a:endParaRPr>
          </a:p>
        </p:txBody>
      </p:sp>
      <p:sp>
        <p:nvSpPr>
          <p:cNvPr id="5" name="Rectangle 4"/>
          <p:cNvSpPr/>
          <p:nvPr/>
        </p:nvSpPr>
        <p:spPr>
          <a:xfrm>
            <a:off x="5508104" y="568622"/>
            <a:ext cx="2350323" cy="461665"/>
          </a:xfrm>
          <a:prstGeom prst="rect">
            <a:avLst/>
          </a:prstGeom>
          <a:noFill/>
        </p:spPr>
        <p:txBody>
          <a:bodyPr wrap="none">
            <a:spAutoFit/>
            <a:scene3d>
              <a:camera prst="orthographicFront"/>
              <a:lightRig rig="threePt" dir="t"/>
            </a:scene3d>
            <a:sp3d extrusionH="57150">
              <a:bevelT w="38100" h="38100"/>
            </a:sp3d>
          </a:bodyPr>
          <a:lstStyle/>
          <a:p>
            <a:pPr algn="ctr">
              <a:defRPr/>
            </a:pPr>
            <a:r>
              <a:rPr lang="zh-CN" altLang="en-US" sz="2400" b="1" cap="all" dirty="0">
                <a:ln w="9000" cmpd="sng">
                  <a:solidFill>
                    <a:schemeClr val="accent4">
                      <a:shade val="50000"/>
                      <a:satMod val="120000"/>
                    </a:schemeClr>
                  </a:solidFill>
                  <a:prstDash val="solid"/>
                </a:ln>
                <a:solidFill>
                  <a:srgbClr val="0000CC"/>
                </a:solidFill>
                <a:effectLst>
                  <a:reflection blurRad="12700" stA="28000" endPos="45000" dist="1000" dir="5400000" sy="-100000" algn="bl" rotWithShape="0"/>
                </a:effectLst>
                <a:latin typeface="楷体" pitchFamily="49" charset="-122"/>
                <a:ea typeface="楷体" pitchFamily="49" charset="-122"/>
              </a:rPr>
              <a:t>植</a:t>
            </a:r>
            <a:r>
              <a:rPr lang="zh-CN" altLang="en-US" sz="2400" b="1" cap="all" dirty="0" smtClean="0">
                <a:ln w="9000" cmpd="sng">
                  <a:solidFill>
                    <a:schemeClr val="accent4">
                      <a:shade val="50000"/>
                      <a:satMod val="120000"/>
                    </a:schemeClr>
                  </a:solidFill>
                  <a:prstDash val="solid"/>
                </a:ln>
                <a:solidFill>
                  <a:srgbClr val="0000CC"/>
                </a:solidFill>
                <a:effectLst>
                  <a:reflection blurRad="12700" stA="28000" endPos="45000" dist="1000" dir="5400000" sy="-100000" algn="bl" rotWithShape="0"/>
                </a:effectLst>
                <a:latin typeface="楷体" pitchFamily="49" charset="-122"/>
                <a:ea typeface="楷体" pitchFamily="49" charset="-122"/>
              </a:rPr>
              <a:t>物生物学实验</a:t>
            </a:r>
            <a:endParaRPr lang="en-US" altLang="zh-CN" sz="2400" b="1" cap="all" dirty="0">
              <a:ln w="9000" cmpd="sng">
                <a:solidFill>
                  <a:schemeClr val="accent4">
                    <a:shade val="50000"/>
                    <a:satMod val="120000"/>
                  </a:schemeClr>
                </a:solidFill>
                <a:prstDash val="solid"/>
              </a:ln>
              <a:solidFill>
                <a:srgbClr val="0000CC"/>
              </a:solidFill>
              <a:effectLst>
                <a:reflection blurRad="12700" stA="28000" endPos="45000" dist="1000" dir="5400000" sy="-100000" algn="bl" rotWithShape="0"/>
              </a:effectLst>
              <a:latin typeface="楷体" pitchFamily="49" charset="-122"/>
              <a:ea typeface="楷体" pitchFamily="49" charset="-122"/>
            </a:endParaRPr>
          </a:p>
        </p:txBody>
      </p:sp>
      <p:sp>
        <p:nvSpPr>
          <p:cNvPr id="6" name="Rectangle 5"/>
          <p:cNvSpPr/>
          <p:nvPr/>
        </p:nvSpPr>
        <p:spPr>
          <a:xfrm>
            <a:off x="1917742" y="6143564"/>
            <a:ext cx="4716356" cy="584775"/>
          </a:xfrm>
          <a:prstGeom prst="rect">
            <a:avLst/>
          </a:prstGeom>
          <a:noFill/>
        </p:spPr>
        <p:txBody>
          <a:bodyPr wrap="none">
            <a:spAutoFit/>
            <a:scene3d>
              <a:camera prst="orthographicFront"/>
              <a:lightRig rig="threePt" dir="t"/>
            </a:scene3d>
            <a:sp3d extrusionH="57150">
              <a:bevelT w="38100" h="38100"/>
            </a:sp3d>
          </a:bodyPr>
          <a:lstStyle/>
          <a:p>
            <a:pPr algn="ctr">
              <a:defRPr/>
            </a:pPr>
            <a:r>
              <a:rPr lang="zh-CN" altLang="en-US" sz="32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楷体" pitchFamily="49" charset="-122"/>
                <a:ea typeface="楷体" pitchFamily="49" charset="-122"/>
              </a:rPr>
              <a:t>这个步骤本次实验不做！</a:t>
            </a:r>
            <a:endParaRPr lang="en-US" altLang="zh-CN" sz="32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楷体" pitchFamily="49" charset="-122"/>
              <a:ea typeface="楷体" pitchFamily="49" charset="-122"/>
            </a:endParaRPr>
          </a:p>
        </p:txBody>
      </p:sp>
    </p:spTree>
    <p:extLst>
      <p:ext uri="{BB962C8B-B14F-4D97-AF65-F5344CB8AC3E}">
        <p14:creationId xmlns:p14="http://schemas.microsoft.com/office/powerpoint/2010/main" val="3503030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2"/>
          <p:cNvSpPr txBox="1">
            <a:spLocks noChangeArrowheads="1"/>
          </p:cNvSpPr>
          <p:nvPr/>
        </p:nvSpPr>
        <p:spPr bwMode="auto">
          <a:xfrm>
            <a:off x="325439" y="446088"/>
            <a:ext cx="554270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r>
              <a:rPr lang="zh-CN" altLang="en-US" sz="3200" b="1" dirty="0" smtClean="0">
                <a:latin typeface="楷体" pitchFamily="49" charset="-122"/>
                <a:ea typeface="楷体" pitchFamily="49" charset="-122"/>
              </a:rPr>
              <a:t>三、实验步骤</a:t>
            </a:r>
            <a:endParaRPr lang="zh-CN" altLang="en-US" sz="3200" b="1" dirty="0">
              <a:latin typeface="楷体" pitchFamily="49" charset="-122"/>
              <a:ea typeface="楷体" pitchFamily="49" charset="-122"/>
            </a:endParaRPr>
          </a:p>
        </p:txBody>
      </p:sp>
      <p:sp>
        <p:nvSpPr>
          <p:cNvPr id="6147" name="Rectangle 3"/>
          <p:cNvSpPr txBox="1">
            <a:spLocks noChangeArrowheads="1"/>
          </p:cNvSpPr>
          <p:nvPr/>
        </p:nvSpPr>
        <p:spPr bwMode="auto">
          <a:xfrm>
            <a:off x="374650" y="1566733"/>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marL="0" indent="0" eaLnBrk="0" hangingPunct="0">
              <a:spcBef>
                <a:spcPct val="20000"/>
              </a:spcBef>
            </a:pPr>
            <a:r>
              <a:rPr lang="en-US" altLang="zh-CN" sz="2800" b="1" dirty="0" smtClean="0">
                <a:latin typeface="Times New Roman" pitchFamily="18" charset="0"/>
                <a:ea typeface="楷体" pitchFamily="49" charset="-122"/>
                <a:cs typeface="Times New Roman" pitchFamily="18" charset="0"/>
              </a:rPr>
              <a:t>4</a:t>
            </a:r>
            <a:r>
              <a:rPr lang="zh-CN" altLang="en-US" sz="2800" b="1" dirty="0" smtClean="0">
                <a:latin typeface="Times New Roman" pitchFamily="18" charset="0"/>
                <a:ea typeface="楷体" pitchFamily="49" charset="-122"/>
                <a:cs typeface="Times New Roman" pitchFamily="18" charset="0"/>
              </a:rPr>
              <a:t>、</a:t>
            </a:r>
            <a:r>
              <a:rPr lang="zh-CN" altLang="en-US" sz="2800" b="1" dirty="0">
                <a:latin typeface="Times New Roman" pitchFamily="18" charset="0"/>
                <a:ea typeface="楷体" pitchFamily="49" charset="-122"/>
                <a:cs typeface="Times New Roman" pitchFamily="18" charset="0"/>
              </a:rPr>
              <a:t>装帧</a:t>
            </a:r>
            <a:endParaRPr lang="en-US" altLang="zh-CN" sz="2800" b="1" dirty="0">
              <a:latin typeface="Times New Roman" pitchFamily="18" charset="0"/>
              <a:ea typeface="楷体" pitchFamily="49" charset="-122"/>
              <a:cs typeface="Times New Roman" pitchFamily="18" charset="0"/>
            </a:endParaRPr>
          </a:p>
          <a:p>
            <a:pPr marL="457200" indent="-457200">
              <a:buFont typeface="Wingdings" pitchFamily="2" charset="2"/>
              <a:buChar char="Ø"/>
            </a:pPr>
            <a:r>
              <a:rPr lang="zh-CN" altLang="en-US" sz="2400" dirty="0">
                <a:latin typeface="Times New Roman" pitchFamily="18" charset="0"/>
                <a:ea typeface="楷体" pitchFamily="49" charset="-122"/>
                <a:cs typeface="Times New Roman" pitchFamily="18" charset="0"/>
              </a:rPr>
              <a:t>将标本放在适当的位置上。</a:t>
            </a:r>
          </a:p>
          <a:p>
            <a:pPr>
              <a:buFont typeface="Wingdings" pitchFamily="2" charset="2"/>
              <a:buChar char="Ø"/>
            </a:pPr>
            <a:r>
              <a:rPr lang="zh-CN" altLang="en-US" sz="2400" dirty="0">
                <a:latin typeface="Times New Roman" pitchFamily="18" charset="0"/>
                <a:ea typeface="楷体" pitchFamily="49" charset="-122"/>
                <a:cs typeface="Times New Roman" pitchFamily="18" charset="0"/>
              </a:rPr>
              <a:t>用植物胶（</a:t>
            </a:r>
            <a:r>
              <a:rPr lang="zh-CN" altLang="en-US" sz="2400" dirty="0" smtClean="0">
                <a:latin typeface="Times New Roman" pitchFamily="18" charset="0"/>
                <a:ea typeface="楷体" pitchFamily="49" charset="-122"/>
                <a:cs typeface="Times New Roman" pitchFamily="18" charset="0"/>
              </a:rPr>
              <a:t>或明胶、纸</a:t>
            </a:r>
            <a:r>
              <a:rPr lang="zh-CN" altLang="en-US" sz="2400" dirty="0">
                <a:latin typeface="Times New Roman" pitchFamily="18" charset="0"/>
                <a:ea typeface="楷体" pitchFamily="49" charset="-122"/>
                <a:cs typeface="Times New Roman" pitchFamily="18" charset="0"/>
              </a:rPr>
              <a:t>条、细</a:t>
            </a:r>
            <a:r>
              <a:rPr lang="zh-CN" altLang="en-US" sz="2400" dirty="0" smtClean="0">
                <a:latin typeface="Times New Roman" pitchFamily="18" charset="0"/>
                <a:ea typeface="楷体" pitchFamily="49" charset="-122"/>
                <a:cs typeface="Times New Roman" pitchFamily="18" charset="0"/>
              </a:rPr>
              <a:t>线等）</a:t>
            </a:r>
            <a:r>
              <a:rPr lang="zh-CN" altLang="en-US" sz="2400" dirty="0">
                <a:latin typeface="Times New Roman" pitchFamily="18" charset="0"/>
                <a:ea typeface="楷体" pitchFamily="49" charset="-122"/>
                <a:cs typeface="Times New Roman" pitchFamily="18" charset="0"/>
              </a:rPr>
              <a:t>将标本固定于台纸上</a:t>
            </a:r>
            <a:r>
              <a:rPr lang="zh-CN" altLang="en-US" sz="2400" dirty="0" smtClean="0">
                <a:latin typeface="Times New Roman" pitchFamily="18" charset="0"/>
                <a:ea typeface="楷体" pitchFamily="49" charset="-122"/>
                <a:cs typeface="Times New Roman" pitchFamily="18" charset="0"/>
              </a:rPr>
              <a:t>，</a:t>
            </a:r>
            <a:r>
              <a:rPr lang="zh-CN" altLang="en-US" sz="2400" dirty="0">
                <a:latin typeface="Times New Roman" pitchFamily="18" charset="0"/>
                <a:ea typeface="楷体" pitchFamily="49" charset="-122"/>
                <a:cs typeface="Times New Roman" pitchFamily="18" charset="0"/>
              </a:rPr>
              <a:t>定名标签贴在台纸右下角，将野外记录标签贴在台纸左上</a:t>
            </a:r>
            <a:r>
              <a:rPr lang="zh-CN" altLang="en-US" sz="2400" dirty="0" smtClean="0">
                <a:latin typeface="Times New Roman" pitchFamily="18" charset="0"/>
                <a:ea typeface="楷体" pitchFamily="49" charset="-122"/>
                <a:cs typeface="Times New Roman" pitchFamily="18" charset="0"/>
              </a:rPr>
              <a:t>角。</a:t>
            </a:r>
            <a:endParaRPr lang="en-US" altLang="zh-CN" sz="2400" dirty="0" smtClean="0">
              <a:latin typeface="Times New Roman" pitchFamily="18" charset="0"/>
              <a:ea typeface="楷体" pitchFamily="49" charset="-122"/>
              <a:cs typeface="Times New Roman" pitchFamily="18" charset="0"/>
            </a:endParaRPr>
          </a:p>
          <a:p>
            <a:pPr>
              <a:buFont typeface="Wingdings" pitchFamily="2" charset="2"/>
              <a:buChar char="Ø"/>
            </a:pPr>
            <a:r>
              <a:rPr lang="zh-CN" altLang="en-US" sz="2400" dirty="0" smtClean="0">
                <a:latin typeface="Times New Roman" pitchFamily="18" charset="0"/>
                <a:ea typeface="楷体" pitchFamily="49" charset="-122"/>
                <a:cs typeface="Times New Roman" pitchFamily="18" charset="0"/>
              </a:rPr>
              <a:t>压膜塑</a:t>
            </a:r>
            <a:r>
              <a:rPr lang="zh-CN" altLang="en-US" sz="2400" dirty="0" smtClean="0">
                <a:latin typeface="Times New Roman" pitchFamily="18" charset="0"/>
                <a:ea typeface="楷体" pitchFamily="49" charset="-122"/>
                <a:cs typeface="Times New Roman" pitchFamily="18" charset="0"/>
              </a:rPr>
              <a:t>封（可选）</a:t>
            </a:r>
            <a:endParaRPr lang="zh-CN" altLang="en-US" sz="2400" dirty="0">
              <a:latin typeface="Times New Roman" pitchFamily="18" charset="0"/>
              <a:ea typeface="楷体" pitchFamily="49" charset="-122"/>
              <a:cs typeface="Times New Roman" pitchFamily="18" charset="0"/>
            </a:endParaRPr>
          </a:p>
          <a:p>
            <a:pPr marL="0" indent="0" eaLnBrk="0" hangingPunct="0">
              <a:spcBef>
                <a:spcPct val="20000"/>
              </a:spcBef>
            </a:pPr>
            <a:endParaRPr lang="en-US" altLang="zh-CN" sz="2800" dirty="0">
              <a:latin typeface="Times New Roman" pitchFamily="18" charset="0"/>
              <a:ea typeface="楷体" pitchFamily="49" charset="-122"/>
              <a:cs typeface="Times New Roman" pitchFamily="18" charset="0"/>
            </a:endParaRPr>
          </a:p>
        </p:txBody>
      </p:sp>
      <p:sp>
        <p:nvSpPr>
          <p:cNvPr id="5" name="Rectangle 4"/>
          <p:cNvSpPr/>
          <p:nvPr/>
        </p:nvSpPr>
        <p:spPr>
          <a:xfrm>
            <a:off x="5508104" y="568622"/>
            <a:ext cx="2350323" cy="461665"/>
          </a:xfrm>
          <a:prstGeom prst="rect">
            <a:avLst/>
          </a:prstGeom>
          <a:noFill/>
        </p:spPr>
        <p:txBody>
          <a:bodyPr wrap="none">
            <a:spAutoFit/>
            <a:scene3d>
              <a:camera prst="orthographicFront"/>
              <a:lightRig rig="threePt" dir="t"/>
            </a:scene3d>
            <a:sp3d extrusionH="57150">
              <a:bevelT w="38100" h="38100"/>
            </a:sp3d>
          </a:bodyPr>
          <a:lstStyle/>
          <a:p>
            <a:pPr algn="ctr">
              <a:defRPr/>
            </a:pPr>
            <a:r>
              <a:rPr lang="zh-CN" altLang="en-US" sz="2400" b="1" cap="all" dirty="0">
                <a:ln w="9000" cmpd="sng">
                  <a:solidFill>
                    <a:schemeClr val="accent4">
                      <a:shade val="50000"/>
                      <a:satMod val="120000"/>
                    </a:schemeClr>
                  </a:solidFill>
                  <a:prstDash val="solid"/>
                </a:ln>
                <a:solidFill>
                  <a:srgbClr val="0000CC"/>
                </a:solidFill>
                <a:effectLst>
                  <a:reflection blurRad="12700" stA="28000" endPos="45000" dist="1000" dir="5400000" sy="-100000" algn="bl" rotWithShape="0"/>
                </a:effectLst>
                <a:latin typeface="楷体" pitchFamily="49" charset="-122"/>
                <a:ea typeface="楷体" pitchFamily="49" charset="-122"/>
              </a:rPr>
              <a:t>植</a:t>
            </a:r>
            <a:r>
              <a:rPr lang="zh-CN" altLang="en-US" sz="2400" b="1" cap="all" dirty="0" smtClean="0">
                <a:ln w="9000" cmpd="sng">
                  <a:solidFill>
                    <a:schemeClr val="accent4">
                      <a:shade val="50000"/>
                      <a:satMod val="120000"/>
                    </a:schemeClr>
                  </a:solidFill>
                  <a:prstDash val="solid"/>
                </a:ln>
                <a:solidFill>
                  <a:srgbClr val="0000CC"/>
                </a:solidFill>
                <a:effectLst>
                  <a:reflection blurRad="12700" stA="28000" endPos="45000" dist="1000" dir="5400000" sy="-100000" algn="bl" rotWithShape="0"/>
                </a:effectLst>
                <a:latin typeface="楷体" pitchFamily="49" charset="-122"/>
                <a:ea typeface="楷体" pitchFamily="49" charset="-122"/>
              </a:rPr>
              <a:t>物生物学实验</a:t>
            </a:r>
            <a:endParaRPr lang="en-US" altLang="zh-CN" sz="2400" b="1" cap="all" dirty="0">
              <a:ln w="9000" cmpd="sng">
                <a:solidFill>
                  <a:schemeClr val="accent4">
                    <a:shade val="50000"/>
                    <a:satMod val="120000"/>
                  </a:schemeClr>
                </a:solidFill>
                <a:prstDash val="solid"/>
              </a:ln>
              <a:solidFill>
                <a:srgbClr val="0000CC"/>
              </a:solidFill>
              <a:effectLst>
                <a:reflection blurRad="12700" stA="28000" endPos="45000" dist="1000" dir="5400000" sy="-100000" algn="bl" rotWithShape="0"/>
              </a:effectLst>
              <a:latin typeface="楷体" pitchFamily="49" charset="-122"/>
              <a:ea typeface="楷体" pitchFamily="49" charset="-122"/>
            </a:endParaRPr>
          </a:p>
        </p:txBody>
      </p:sp>
      <p:sp>
        <p:nvSpPr>
          <p:cNvPr id="6" name="Rectangle 2"/>
          <p:cNvSpPr>
            <a:spLocks noChangeArrowheads="1"/>
          </p:cNvSpPr>
          <p:nvPr/>
        </p:nvSpPr>
        <p:spPr bwMode="auto">
          <a:xfrm>
            <a:off x="4485891" y="3747294"/>
            <a:ext cx="2368550" cy="2777927"/>
          </a:xfrm>
          <a:prstGeom prst="rect">
            <a:avLst/>
          </a:prstGeom>
          <a:solidFill>
            <a:srgbClr val="FFFFFF"/>
          </a:solidFill>
          <a:ln w="38100">
            <a:solidFill>
              <a:srgbClr val="000000"/>
            </a:solidFill>
            <a:miter lim="800000"/>
            <a:headEnd/>
            <a:tailEnd/>
          </a:ln>
        </p:spPr>
        <p:txBody>
          <a:bodyPr/>
          <a:lstStyle/>
          <a:p>
            <a:endParaRPr lang="zh-CN" altLang="en-US"/>
          </a:p>
        </p:txBody>
      </p:sp>
      <p:sp>
        <p:nvSpPr>
          <p:cNvPr id="7" name="Rectangle 3"/>
          <p:cNvSpPr>
            <a:spLocks noChangeArrowheads="1"/>
          </p:cNvSpPr>
          <p:nvPr/>
        </p:nvSpPr>
        <p:spPr bwMode="auto">
          <a:xfrm>
            <a:off x="4644008" y="4005064"/>
            <a:ext cx="542793" cy="453186"/>
          </a:xfrm>
          <a:prstGeom prst="rect">
            <a:avLst/>
          </a:prstGeom>
          <a:solidFill>
            <a:srgbClr val="FFFFFF"/>
          </a:solidFill>
          <a:ln w="127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8" name="Rectangle 4"/>
          <p:cNvSpPr>
            <a:spLocks noChangeArrowheads="1"/>
          </p:cNvSpPr>
          <p:nvPr/>
        </p:nvSpPr>
        <p:spPr bwMode="auto">
          <a:xfrm>
            <a:off x="6056193" y="5995388"/>
            <a:ext cx="493448" cy="309170"/>
          </a:xfrm>
          <a:prstGeom prst="rect">
            <a:avLst/>
          </a:prstGeom>
          <a:solidFill>
            <a:srgbClr val="FFFFFF"/>
          </a:solidFill>
          <a:ln w="127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9" name="WordArt 5"/>
          <p:cNvSpPr>
            <a:spLocks noChangeArrowheads="1" noChangeShapeType="1" noTextEdit="1"/>
          </p:cNvSpPr>
          <p:nvPr/>
        </p:nvSpPr>
        <p:spPr bwMode="auto">
          <a:xfrm>
            <a:off x="7524328" y="5907054"/>
            <a:ext cx="1235113" cy="397504"/>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zh-CN" altLang="en-US" sz="3600" kern="10" dirty="0">
                <a:ln w="15875">
                  <a:solidFill>
                    <a:schemeClr val="tx1"/>
                  </a:solidFill>
                  <a:round/>
                  <a:headEnd/>
                  <a:tailEnd/>
                </a:ln>
                <a:solidFill>
                  <a:srgbClr val="FF00FF"/>
                </a:solidFill>
                <a:latin typeface="宋体" pitchFamily="2" charset="-122"/>
              </a:rPr>
              <a:t>鉴定定名标签</a:t>
            </a:r>
          </a:p>
        </p:txBody>
      </p:sp>
      <p:sp>
        <p:nvSpPr>
          <p:cNvPr id="10" name="WordArt 6"/>
          <p:cNvSpPr>
            <a:spLocks noChangeArrowheads="1" noChangeShapeType="1" noTextEdit="1"/>
          </p:cNvSpPr>
          <p:nvPr/>
        </p:nvSpPr>
        <p:spPr bwMode="auto">
          <a:xfrm>
            <a:off x="2555775" y="4083267"/>
            <a:ext cx="1493515" cy="3429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zh-CN" altLang="en-US" sz="3600" kern="10" dirty="0">
                <a:ln w="15875">
                  <a:solidFill>
                    <a:schemeClr val="tx1"/>
                  </a:solidFill>
                  <a:round/>
                  <a:headEnd/>
                  <a:tailEnd/>
                </a:ln>
                <a:solidFill>
                  <a:srgbClr val="FF00FF"/>
                </a:solidFill>
                <a:latin typeface="方正大黑简体"/>
              </a:rPr>
              <a:t>野外记录标签</a:t>
            </a:r>
          </a:p>
        </p:txBody>
      </p:sp>
    </p:spTree>
    <p:extLst>
      <p:ext uri="{BB962C8B-B14F-4D97-AF65-F5344CB8AC3E}">
        <p14:creationId xmlns:p14="http://schemas.microsoft.com/office/powerpoint/2010/main" val="14470152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2"/>
          <p:cNvSpPr txBox="1">
            <a:spLocks noChangeArrowheads="1"/>
          </p:cNvSpPr>
          <p:nvPr/>
        </p:nvSpPr>
        <p:spPr bwMode="auto">
          <a:xfrm>
            <a:off x="325439" y="446088"/>
            <a:ext cx="554270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r>
              <a:rPr lang="zh-CN" altLang="en-US" sz="3200" b="1" dirty="0" smtClean="0">
                <a:latin typeface="楷体" pitchFamily="49" charset="-122"/>
                <a:ea typeface="楷体" pitchFamily="49" charset="-122"/>
              </a:rPr>
              <a:t>三、实验步骤</a:t>
            </a:r>
            <a:endParaRPr lang="zh-CN" altLang="en-US" sz="3200" b="1" dirty="0">
              <a:latin typeface="楷体" pitchFamily="49" charset="-122"/>
              <a:ea typeface="楷体" pitchFamily="49" charset="-122"/>
            </a:endParaRPr>
          </a:p>
        </p:txBody>
      </p:sp>
      <p:sp>
        <p:nvSpPr>
          <p:cNvPr id="6147" name="Rectangle 3"/>
          <p:cNvSpPr txBox="1">
            <a:spLocks noChangeArrowheads="1"/>
          </p:cNvSpPr>
          <p:nvPr/>
        </p:nvSpPr>
        <p:spPr bwMode="auto">
          <a:xfrm>
            <a:off x="539552" y="1412776"/>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marL="0" indent="0" eaLnBrk="0" hangingPunct="0">
              <a:spcBef>
                <a:spcPct val="20000"/>
              </a:spcBef>
            </a:pPr>
            <a:r>
              <a:rPr lang="zh-CN" altLang="en-US" sz="2800" b="1" dirty="0">
                <a:latin typeface="Times New Roman" pitchFamily="18" charset="0"/>
                <a:ea typeface="楷体" pitchFamily="49" charset="-122"/>
                <a:cs typeface="Times New Roman" pitchFamily="18" charset="0"/>
              </a:rPr>
              <a:t>植物标</a:t>
            </a:r>
            <a:r>
              <a:rPr lang="zh-CN" altLang="en-US" sz="2800" b="1" dirty="0" smtClean="0">
                <a:latin typeface="Times New Roman" pitchFamily="18" charset="0"/>
                <a:ea typeface="楷体" pitchFamily="49" charset="-122"/>
                <a:cs typeface="Times New Roman" pitchFamily="18" charset="0"/>
              </a:rPr>
              <a:t>本定名签格式</a:t>
            </a:r>
            <a:endParaRPr lang="en-US" altLang="zh-CN" sz="2800" b="1" dirty="0">
              <a:latin typeface="Times New Roman" pitchFamily="18" charset="0"/>
              <a:ea typeface="楷体" pitchFamily="49" charset="-122"/>
              <a:cs typeface="Times New Roman" pitchFamily="18" charset="0"/>
            </a:endParaRPr>
          </a:p>
          <a:p>
            <a:pPr marL="0" indent="0" eaLnBrk="0" hangingPunct="0">
              <a:spcBef>
                <a:spcPct val="20000"/>
              </a:spcBef>
            </a:pPr>
            <a:endParaRPr lang="en-US" altLang="zh-CN" sz="2800" dirty="0">
              <a:latin typeface="Times New Roman" pitchFamily="18" charset="0"/>
              <a:ea typeface="楷体" pitchFamily="49" charset="-122"/>
              <a:cs typeface="Times New Roman" pitchFamily="18" charset="0"/>
            </a:endParaRPr>
          </a:p>
        </p:txBody>
      </p:sp>
      <p:sp>
        <p:nvSpPr>
          <p:cNvPr id="5" name="Rectangle 4"/>
          <p:cNvSpPr/>
          <p:nvPr/>
        </p:nvSpPr>
        <p:spPr>
          <a:xfrm>
            <a:off x="5508104" y="568622"/>
            <a:ext cx="2350323" cy="461665"/>
          </a:xfrm>
          <a:prstGeom prst="rect">
            <a:avLst/>
          </a:prstGeom>
          <a:noFill/>
        </p:spPr>
        <p:txBody>
          <a:bodyPr wrap="none">
            <a:spAutoFit/>
            <a:scene3d>
              <a:camera prst="orthographicFront"/>
              <a:lightRig rig="threePt" dir="t"/>
            </a:scene3d>
            <a:sp3d extrusionH="57150">
              <a:bevelT w="38100" h="38100"/>
            </a:sp3d>
          </a:bodyPr>
          <a:lstStyle/>
          <a:p>
            <a:pPr algn="ctr">
              <a:defRPr/>
            </a:pPr>
            <a:r>
              <a:rPr lang="zh-CN" altLang="en-US" sz="2400" b="1" cap="all" dirty="0">
                <a:ln w="9000" cmpd="sng">
                  <a:solidFill>
                    <a:schemeClr val="accent4">
                      <a:shade val="50000"/>
                      <a:satMod val="120000"/>
                    </a:schemeClr>
                  </a:solidFill>
                  <a:prstDash val="solid"/>
                </a:ln>
                <a:solidFill>
                  <a:srgbClr val="0000CC"/>
                </a:solidFill>
                <a:effectLst>
                  <a:reflection blurRad="12700" stA="28000" endPos="45000" dist="1000" dir="5400000" sy="-100000" algn="bl" rotWithShape="0"/>
                </a:effectLst>
                <a:latin typeface="楷体" pitchFamily="49" charset="-122"/>
                <a:ea typeface="楷体" pitchFamily="49" charset="-122"/>
              </a:rPr>
              <a:t>植</a:t>
            </a:r>
            <a:r>
              <a:rPr lang="zh-CN" altLang="en-US" sz="2400" b="1" cap="all" dirty="0" smtClean="0">
                <a:ln w="9000" cmpd="sng">
                  <a:solidFill>
                    <a:schemeClr val="accent4">
                      <a:shade val="50000"/>
                      <a:satMod val="120000"/>
                    </a:schemeClr>
                  </a:solidFill>
                  <a:prstDash val="solid"/>
                </a:ln>
                <a:solidFill>
                  <a:srgbClr val="0000CC"/>
                </a:solidFill>
                <a:effectLst>
                  <a:reflection blurRad="12700" stA="28000" endPos="45000" dist="1000" dir="5400000" sy="-100000" algn="bl" rotWithShape="0"/>
                </a:effectLst>
                <a:latin typeface="楷体" pitchFamily="49" charset="-122"/>
                <a:ea typeface="楷体" pitchFamily="49" charset="-122"/>
              </a:rPr>
              <a:t>物生物学实验</a:t>
            </a:r>
            <a:endParaRPr lang="en-US" altLang="zh-CN" sz="2400" b="1" cap="all" dirty="0">
              <a:ln w="9000" cmpd="sng">
                <a:solidFill>
                  <a:schemeClr val="accent4">
                    <a:shade val="50000"/>
                    <a:satMod val="120000"/>
                  </a:schemeClr>
                </a:solidFill>
                <a:prstDash val="solid"/>
              </a:ln>
              <a:solidFill>
                <a:srgbClr val="0000CC"/>
              </a:solidFill>
              <a:effectLst>
                <a:reflection blurRad="12700" stA="28000" endPos="45000" dist="1000" dir="5400000" sy="-100000" algn="bl" rotWithShape="0"/>
              </a:effectLst>
              <a:latin typeface="楷体" pitchFamily="49" charset="-122"/>
              <a:ea typeface="楷体" pitchFamily="49" charset="-122"/>
            </a:endParaRPr>
          </a:p>
        </p:txBody>
      </p:sp>
      <p:graphicFrame>
        <p:nvGraphicFramePr>
          <p:cNvPr id="11" name="Group 113"/>
          <p:cNvGraphicFramePr>
            <a:graphicFrameLocks noGrp="1"/>
          </p:cNvGraphicFramePr>
          <p:nvPr>
            <p:extLst>
              <p:ext uri="{D42A27DB-BD31-4B8C-83A1-F6EECF244321}">
                <p14:modId xmlns:p14="http://schemas.microsoft.com/office/powerpoint/2010/main" val="1050874330"/>
              </p:ext>
            </p:extLst>
          </p:nvPr>
        </p:nvGraphicFramePr>
        <p:xfrm>
          <a:off x="827584" y="2204864"/>
          <a:ext cx="6934200" cy="3639312"/>
        </p:xfrm>
        <a:graphic>
          <a:graphicData uri="http://schemas.openxmlformats.org/drawingml/2006/table">
            <a:tbl>
              <a:tblPr>
                <a:tableStyleId>{616DA210-FB5B-4158-B5E0-FEB733F419BA}</a:tableStyleId>
              </a:tblPr>
              <a:tblGrid>
                <a:gridCol w="6934200"/>
              </a:tblGrid>
              <a:tr h="238125">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en-US" altLang="zh-CN" sz="1400" b="1" u="none" strike="noStrike" cap="none" normalizeH="0" baseline="0" dirty="0" smtClean="0">
                          <a:ln>
                            <a:noFill/>
                          </a:ln>
                          <a:effectLst/>
                        </a:rPr>
                        <a:t>                                                </a:t>
                      </a:r>
                      <a:r>
                        <a:rPr kumimoji="1" lang="zh-CN" altLang="en-US" sz="1600" b="1" u="none" strike="noStrike" cap="none" normalizeH="0" baseline="0" dirty="0" smtClean="0">
                          <a:ln>
                            <a:noFill/>
                          </a:ln>
                          <a:effectLst/>
                        </a:rPr>
                        <a:t>吉林大学生命科学学院植物标本室</a:t>
                      </a:r>
                      <a:endParaRPr kumimoji="1" lang="en-US" altLang="zh-CN" sz="1600" b="1" u="none" strike="noStrike" cap="none" normalizeH="0" baseline="0" dirty="0" smtClean="0">
                        <a:ln>
                          <a:noFill/>
                        </a:ln>
                        <a:effectLst/>
                      </a:endParaRPr>
                    </a:p>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zh-CN" altLang="en-US" sz="1400" b="1" u="none" strike="noStrike" cap="none" normalizeH="0" baseline="0" dirty="0" smtClean="0">
                          <a:ln>
                            <a:noFill/>
                          </a:ln>
                          <a:effectLst/>
                        </a:rPr>
                        <a:t>采集号</a:t>
                      </a:r>
                      <a:endParaRPr kumimoji="1" lang="zh-CN" altLang="en-US" sz="1400" b="1" i="0" u="none" strike="noStrike" cap="none" normalizeH="0" baseline="0" dirty="0" smtClean="0">
                        <a:ln>
                          <a:noFill/>
                        </a:ln>
                        <a:solidFill>
                          <a:schemeClr val="tx1"/>
                        </a:solidFill>
                        <a:effectLst/>
                        <a:latin typeface="Times New Roman" pitchFamily="18" charset="0"/>
                        <a:ea typeface="宋体" charset="-122"/>
                      </a:endParaRPr>
                    </a:p>
                  </a:txBody>
                  <a:tcPr horzOverflow="overflow"/>
                </a:tc>
              </a:tr>
              <a:tr h="239713">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zh-CN" altLang="en-US" sz="1400" b="1" u="none" strike="noStrike" cap="none" normalizeH="0" baseline="0" dirty="0" smtClean="0">
                          <a:ln>
                            <a:noFill/>
                          </a:ln>
                          <a:effectLst/>
                        </a:rPr>
                        <a:t>科名</a:t>
                      </a:r>
                      <a:endParaRPr kumimoji="1" lang="en-US" altLang="zh-CN" sz="1400" b="1" i="0" u="none" strike="noStrike" cap="none" normalizeH="0" baseline="0" dirty="0" smtClean="0">
                        <a:ln>
                          <a:noFill/>
                        </a:ln>
                        <a:solidFill>
                          <a:schemeClr val="tx1"/>
                        </a:solidFill>
                        <a:effectLst/>
                        <a:latin typeface="Times New Roman" pitchFamily="18" charset="0"/>
                        <a:ea typeface="宋体" charset="-122"/>
                      </a:endParaRPr>
                    </a:p>
                  </a:txBody>
                  <a:tcPr horzOverflow="overflow"/>
                </a:tc>
              </a:tr>
              <a:tr h="238125">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zh-CN" altLang="en-US" sz="1400" b="1" u="none" strike="noStrike" cap="none" normalizeH="0" baseline="0" dirty="0" smtClean="0">
                          <a:ln>
                            <a:noFill/>
                          </a:ln>
                          <a:effectLst/>
                        </a:rPr>
                        <a:t>中文名</a:t>
                      </a:r>
                      <a:endParaRPr kumimoji="1" lang="zh-CN" altLang="en-US" sz="1400" b="1" i="0" u="none" strike="noStrike" cap="none" normalizeH="0" baseline="0" dirty="0" smtClean="0">
                        <a:ln>
                          <a:noFill/>
                        </a:ln>
                        <a:solidFill>
                          <a:schemeClr val="tx1"/>
                        </a:solidFill>
                        <a:effectLst/>
                        <a:latin typeface="Times New Roman" pitchFamily="18" charset="0"/>
                        <a:ea typeface="宋体" charset="-122"/>
                      </a:endParaRPr>
                    </a:p>
                  </a:txBody>
                  <a:tcPr horzOverflow="overflow"/>
                </a:tc>
              </a:tr>
              <a:tr h="239713">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zh-CN" altLang="en-US" sz="1400" b="1" u="none" strike="noStrike" cap="none" normalizeH="0" baseline="0" dirty="0" smtClean="0">
                          <a:ln>
                            <a:noFill/>
                          </a:ln>
                          <a:effectLst/>
                        </a:rPr>
                        <a:t>土名（别名）</a:t>
                      </a:r>
                      <a:endParaRPr kumimoji="1" lang="zh-CN" altLang="en-US" sz="1400" b="1" i="0" u="none" strike="noStrike" cap="none" normalizeH="0" baseline="0" dirty="0" smtClean="0">
                        <a:ln>
                          <a:noFill/>
                        </a:ln>
                        <a:solidFill>
                          <a:schemeClr val="tx1"/>
                        </a:solidFill>
                        <a:effectLst/>
                        <a:latin typeface="Times New Roman" pitchFamily="18" charset="0"/>
                        <a:ea typeface="宋体" charset="-122"/>
                      </a:endParaRPr>
                    </a:p>
                  </a:txBody>
                  <a:tcPr horzOverflow="overflow"/>
                </a:tc>
              </a:tr>
              <a:tr h="238125">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zh-CN" altLang="en-US" sz="1400" b="1" u="none" strike="noStrike" cap="none" normalizeH="0" baseline="0" dirty="0" smtClean="0">
                          <a:ln>
                            <a:noFill/>
                          </a:ln>
                          <a:effectLst/>
                        </a:rPr>
                        <a:t>拉丁名</a:t>
                      </a:r>
                      <a:endParaRPr kumimoji="1" lang="zh-CN" altLang="en-US" sz="1400" b="1" i="0" u="none" strike="noStrike" cap="none" normalizeH="0" baseline="0" dirty="0" smtClean="0">
                        <a:ln>
                          <a:noFill/>
                        </a:ln>
                        <a:solidFill>
                          <a:schemeClr val="tx1"/>
                        </a:solidFill>
                        <a:effectLst/>
                        <a:latin typeface="Times New Roman" pitchFamily="18" charset="0"/>
                        <a:ea typeface="宋体" charset="-122"/>
                      </a:endParaRPr>
                    </a:p>
                  </a:txBody>
                  <a:tcPr horzOverflow="overflow"/>
                </a:tc>
              </a:tr>
              <a:tr h="239713">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zh-CN" altLang="en-US" sz="1400" b="1" u="none" strike="noStrike" cap="none" normalizeH="0" baseline="0" smtClean="0">
                          <a:ln>
                            <a:noFill/>
                          </a:ln>
                          <a:effectLst/>
                        </a:rPr>
                        <a:t>用途</a:t>
                      </a:r>
                      <a:endParaRPr kumimoji="1" lang="zh-CN" altLang="en-US" sz="1400" b="1" i="0" u="none" strike="noStrike" cap="none" normalizeH="0" baseline="0" smtClean="0">
                        <a:ln>
                          <a:noFill/>
                        </a:ln>
                        <a:solidFill>
                          <a:schemeClr val="tx1"/>
                        </a:solidFill>
                        <a:effectLst/>
                        <a:latin typeface="Times New Roman" pitchFamily="18" charset="0"/>
                        <a:ea typeface="宋体" charset="-122"/>
                      </a:endParaRPr>
                    </a:p>
                  </a:txBody>
                  <a:tcPr horzOverflow="overflow"/>
                </a:tc>
              </a:tr>
              <a:tr h="239713">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endParaRPr kumimoji="1" lang="zh-CN" altLang="zh-CN" sz="1400" b="1" i="0" u="none" strike="noStrike" cap="none" normalizeH="0" baseline="0" smtClean="0">
                        <a:ln>
                          <a:noFill/>
                        </a:ln>
                        <a:solidFill>
                          <a:schemeClr val="tx1"/>
                        </a:solidFill>
                        <a:effectLst/>
                        <a:latin typeface="Times New Roman" pitchFamily="18" charset="0"/>
                        <a:ea typeface="宋体" charset="-122"/>
                      </a:endParaRPr>
                    </a:p>
                  </a:txBody>
                  <a:tcPr horzOverflow="overflow"/>
                </a:tc>
              </a:tr>
              <a:tr h="238125">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zh-CN" altLang="en-US" sz="1400" b="1" u="none" strike="noStrike" cap="none" normalizeH="0" baseline="0" dirty="0" smtClean="0">
                          <a:ln>
                            <a:noFill/>
                          </a:ln>
                          <a:effectLst/>
                        </a:rPr>
                        <a:t>采集者</a:t>
                      </a:r>
                      <a:endParaRPr kumimoji="1" lang="zh-CN" altLang="en-US" sz="1400" b="1" i="0" u="none" strike="noStrike" cap="none" normalizeH="0" baseline="0" dirty="0" smtClean="0">
                        <a:ln>
                          <a:noFill/>
                        </a:ln>
                        <a:solidFill>
                          <a:schemeClr val="tx1"/>
                        </a:solidFill>
                        <a:effectLst/>
                        <a:latin typeface="Times New Roman" pitchFamily="18" charset="0"/>
                        <a:ea typeface="宋体" charset="-122"/>
                      </a:endParaRPr>
                    </a:p>
                  </a:txBody>
                  <a:tcPr horzOverflow="overflow"/>
                </a:tc>
              </a:tr>
              <a:tr h="239713">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zh-CN" altLang="en-US" sz="1400" b="1" u="none" strike="noStrike" cap="none" normalizeH="0" baseline="0" dirty="0" smtClean="0">
                          <a:ln>
                            <a:noFill/>
                          </a:ln>
                          <a:effectLst/>
                        </a:rPr>
                        <a:t>鉴定者</a:t>
                      </a:r>
                      <a:endParaRPr kumimoji="1" lang="zh-CN" altLang="en-US" sz="1400" b="1" i="0" u="none" strike="noStrike" cap="none" normalizeH="0" baseline="0" dirty="0" smtClean="0">
                        <a:ln>
                          <a:noFill/>
                        </a:ln>
                        <a:solidFill>
                          <a:schemeClr val="tx1"/>
                        </a:solidFill>
                        <a:effectLst/>
                        <a:latin typeface="Times New Roman" pitchFamily="18" charset="0"/>
                        <a:ea typeface="宋体" charset="-122"/>
                      </a:endParaRPr>
                    </a:p>
                  </a:txBody>
                  <a:tcPr horzOverflow="overflow"/>
                </a:tc>
              </a:tr>
              <a:tr h="238125">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zh-CN" altLang="en-US" sz="1400" b="1" u="none" strike="noStrike" cap="none" normalizeH="0" baseline="0" dirty="0" smtClean="0">
                          <a:ln>
                            <a:noFill/>
                          </a:ln>
                          <a:effectLst/>
                        </a:rPr>
                        <a:t>采集地                                                                                   </a:t>
                      </a:r>
                      <a:endParaRPr kumimoji="1" lang="zh-CN" altLang="en-US" sz="1400" b="1" i="0" u="none" strike="noStrike" cap="none" normalizeH="0" baseline="0" dirty="0" smtClean="0">
                        <a:ln>
                          <a:noFill/>
                        </a:ln>
                        <a:solidFill>
                          <a:schemeClr val="tx1"/>
                        </a:solidFill>
                        <a:effectLst/>
                        <a:latin typeface="Times New Roman" pitchFamily="18" charset="0"/>
                        <a:ea typeface="宋体" charset="-122"/>
                      </a:endParaRPr>
                    </a:p>
                  </a:txBody>
                  <a:tcPr horzOverflow="overflow"/>
                </a:tc>
              </a:tr>
              <a:tr h="239713">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zh-CN" altLang="en-US" sz="1400" b="1" u="none" strike="noStrike" cap="none" normalizeH="0" baseline="0" dirty="0" smtClean="0">
                          <a:ln>
                            <a:noFill/>
                          </a:ln>
                          <a:effectLst/>
                        </a:rPr>
                        <a:t>日期                      年                月                  日</a:t>
                      </a:r>
                      <a:endParaRPr kumimoji="1" lang="zh-CN" altLang="en-US" sz="1400" b="1" i="0" u="none" strike="noStrike" cap="none" normalizeH="0" baseline="0" dirty="0" smtClean="0">
                        <a:ln>
                          <a:noFill/>
                        </a:ln>
                        <a:solidFill>
                          <a:schemeClr val="tx1"/>
                        </a:solidFill>
                        <a:effectLst/>
                        <a:latin typeface="Times New Roman" pitchFamily="18" charset="0"/>
                        <a:ea typeface="宋体" charset="-122"/>
                      </a:endParaRPr>
                    </a:p>
                  </a:txBody>
                  <a:tcPr horzOverflow="overflow"/>
                </a:tc>
              </a:tr>
            </a:tbl>
          </a:graphicData>
        </a:graphic>
      </p:graphicFrame>
    </p:spTree>
    <p:extLst>
      <p:ext uri="{BB962C8B-B14F-4D97-AF65-F5344CB8AC3E}">
        <p14:creationId xmlns:p14="http://schemas.microsoft.com/office/powerpoint/2010/main" val="6830538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2"/>
          <p:cNvSpPr txBox="1">
            <a:spLocks noChangeArrowheads="1"/>
          </p:cNvSpPr>
          <p:nvPr/>
        </p:nvSpPr>
        <p:spPr bwMode="auto">
          <a:xfrm>
            <a:off x="325439" y="446088"/>
            <a:ext cx="554270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r>
              <a:rPr lang="zh-CN" altLang="en-US" sz="3200" b="1" dirty="0" smtClean="0">
                <a:latin typeface="楷体" pitchFamily="49" charset="-122"/>
                <a:ea typeface="楷体" pitchFamily="49" charset="-122"/>
              </a:rPr>
              <a:t>三、实验步骤</a:t>
            </a:r>
            <a:endParaRPr lang="zh-CN" altLang="en-US" sz="3200" b="1" dirty="0">
              <a:latin typeface="楷体" pitchFamily="49" charset="-122"/>
              <a:ea typeface="楷体" pitchFamily="49" charset="-122"/>
            </a:endParaRPr>
          </a:p>
        </p:txBody>
      </p:sp>
      <p:sp>
        <p:nvSpPr>
          <p:cNvPr id="6147" name="Rectangle 3"/>
          <p:cNvSpPr txBox="1">
            <a:spLocks noChangeArrowheads="1"/>
          </p:cNvSpPr>
          <p:nvPr/>
        </p:nvSpPr>
        <p:spPr bwMode="auto">
          <a:xfrm>
            <a:off x="513625" y="1420705"/>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marL="0" indent="0" eaLnBrk="0" hangingPunct="0">
              <a:spcBef>
                <a:spcPct val="20000"/>
              </a:spcBef>
            </a:pPr>
            <a:r>
              <a:rPr lang="en-US" altLang="zh-CN" sz="2800" b="1" dirty="0" smtClean="0">
                <a:latin typeface="Times New Roman" pitchFamily="18" charset="0"/>
                <a:ea typeface="楷体" pitchFamily="49" charset="-122"/>
                <a:cs typeface="Times New Roman" pitchFamily="18" charset="0"/>
              </a:rPr>
              <a:t>5</a:t>
            </a:r>
            <a:r>
              <a:rPr lang="zh-CN" altLang="en-US" sz="2800" b="1" dirty="0" smtClean="0">
                <a:latin typeface="Times New Roman" pitchFamily="18" charset="0"/>
                <a:ea typeface="楷体" pitchFamily="49" charset="-122"/>
                <a:cs typeface="Times New Roman" pitchFamily="18" charset="0"/>
              </a:rPr>
              <a:t>、保存</a:t>
            </a:r>
            <a:endParaRPr lang="en-US" altLang="zh-CN" sz="2800" b="1" dirty="0" smtClean="0">
              <a:latin typeface="Times New Roman" pitchFamily="18" charset="0"/>
              <a:ea typeface="楷体" pitchFamily="49" charset="-122"/>
              <a:cs typeface="Times New Roman" pitchFamily="18" charset="0"/>
            </a:endParaRPr>
          </a:p>
          <a:p>
            <a:pPr marL="0" indent="0" eaLnBrk="0" hangingPunct="0">
              <a:lnSpc>
                <a:spcPct val="90000"/>
              </a:lnSpc>
              <a:spcBef>
                <a:spcPct val="20000"/>
              </a:spcBef>
            </a:pPr>
            <a:r>
              <a:rPr lang="zh-CN" altLang="en-US" sz="2800" dirty="0">
                <a:latin typeface="Times New Roman" pitchFamily="18" charset="0"/>
                <a:ea typeface="楷体" pitchFamily="49" charset="-122"/>
                <a:cs typeface="Times New Roman" pitchFamily="18" charset="0"/>
              </a:rPr>
              <a:t>（</a:t>
            </a:r>
            <a:r>
              <a:rPr lang="en-US" altLang="zh-CN" sz="2800" dirty="0">
                <a:latin typeface="Times New Roman" pitchFamily="18" charset="0"/>
                <a:ea typeface="楷体" pitchFamily="49" charset="-122"/>
                <a:cs typeface="Times New Roman" pitchFamily="18" charset="0"/>
              </a:rPr>
              <a:t>1</a:t>
            </a:r>
            <a:r>
              <a:rPr lang="zh-CN" altLang="en-US" sz="2800" dirty="0" smtClean="0">
                <a:latin typeface="Times New Roman" pitchFamily="18" charset="0"/>
                <a:ea typeface="楷体" pitchFamily="49" charset="-122"/>
                <a:cs typeface="Times New Roman" pitchFamily="18" charset="0"/>
              </a:rPr>
              <a:t>）将</a:t>
            </a:r>
            <a:r>
              <a:rPr lang="zh-CN" altLang="en-US" sz="2800" dirty="0">
                <a:latin typeface="Times New Roman" pitchFamily="18" charset="0"/>
                <a:ea typeface="楷体" pitchFamily="49" charset="-122"/>
                <a:cs typeface="Times New Roman" pitchFamily="18" charset="0"/>
              </a:rPr>
              <a:t>标本按一定的标准放入标本柜内。</a:t>
            </a:r>
            <a:endParaRPr lang="en-US" altLang="zh-CN" sz="2800" dirty="0">
              <a:latin typeface="Times New Roman" pitchFamily="18" charset="0"/>
              <a:ea typeface="楷体" pitchFamily="49" charset="-122"/>
              <a:cs typeface="Times New Roman" pitchFamily="18" charset="0"/>
            </a:endParaRPr>
          </a:p>
          <a:p>
            <a:pPr marL="0" indent="0" eaLnBrk="0" hangingPunct="0">
              <a:lnSpc>
                <a:spcPct val="90000"/>
              </a:lnSpc>
              <a:spcBef>
                <a:spcPct val="20000"/>
              </a:spcBef>
            </a:pPr>
            <a:r>
              <a:rPr lang="zh-CN" altLang="en-US" sz="2800" dirty="0">
                <a:latin typeface="Times New Roman" pitchFamily="18" charset="0"/>
                <a:ea typeface="楷体" pitchFamily="49" charset="-122"/>
                <a:cs typeface="Times New Roman" pitchFamily="18" charset="0"/>
              </a:rPr>
              <a:t>（</a:t>
            </a:r>
            <a:r>
              <a:rPr lang="en-US" altLang="zh-CN" sz="2800" dirty="0">
                <a:latin typeface="Times New Roman" pitchFamily="18" charset="0"/>
                <a:ea typeface="楷体" pitchFamily="49" charset="-122"/>
                <a:cs typeface="Times New Roman" pitchFamily="18" charset="0"/>
              </a:rPr>
              <a:t>2</a:t>
            </a:r>
            <a:r>
              <a:rPr lang="zh-CN" altLang="en-US" sz="2800" dirty="0">
                <a:latin typeface="Times New Roman" pitchFamily="18" charset="0"/>
                <a:ea typeface="楷体" pitchFamily="49" charset="-122"/>
                <a:cs typeface="Times New Roman" pitchFamily="18" charset="0"/>
              </a:rPr>
              <a:t>）如作为重要资料永久保存，柜中可放入一些樟脑球防虫。整个标本室可用硫酰氟或溴代甲烷熏蒸消毒，但消毒要打开窗户通风数日方可进入</a:t>
            </a:r>
            <a:r>
              <a:rPr lang="zh-CN" altLang="en-US" sz="2800" dirty="0" smtClean="0">
                <a:latin typeface="Times New Roman" pitchFamily="18" charset="0"/>
                <a:ea typeface="楷体" pitchFamily="49" charset="-122"/>
                <a:cs typeface="Times New Roman" pitchFamily="18" charset="0"/>
              </a:rPr>
              <a:t>。</a:t>
            </a:r>
            <a:endParaRPr lang="en-US" altLang="zh-CN" sz="2800" dirty="0" smtClean="0">
              <a:latin typeface="Times New Roman" pitchFamily="18" charset="0"/>
              <a:ea typeface="楷体" pitchFamily="49" charset="-122"/>
              <a:cs typeface="Times New Roman" pitchFamily="18" charset="0"/>
            </a:endParaRPr>
          </a:p>
          <a:p>
            <a:pPr marL="0" indent="0" eaLnBrk="0" hangingPunct="0">
              <a:lnSpc>
                <a:spcPct val="90000"/>
              </a:lnSpc>
              <a:spcBef>
                <a:spcPct val="20000"/>
              </a:spcBef>
            </a:pPr>
            <a:r>
              <a:rPr lang="zh-CN" altLang="en-US" sz="2800" dirty="0" smtClean="0">
                <a:latin typeface="Times New Roman" pitchFamily="18" charset="0"/>
                <a:ea typeface="楷体" pitchFamily="49" charset="-122"/>
                <a:cs typeface="Times New Roman" pitchFamily="18" charset="0"/>
              </a:rPr>
              <a:t>（</a:t>
            </a:r>
            <a:r>
              <a:rPr lang="en-US" altLang="zh-CN" sz="2800" dirty="0" smtClean="0">
                <a:latin typeface="Times New Roman" pitchFamily="18" charset="0"/>
                <a:ea typeface="楷体" pitchFamily="49" charset="-122"/>
                <a:cs typeface="Times New Roman" pitchFamily="18" charset="0"/>
              </a:rPr>
              <a:t>3</a:t>
            </a:r>
            <a:r>
              <a:rPr lang="zh-CN" altLang="en-US" sz="2800" dirty="0" smtClean="0">
                <a:latin typeface="Times New Roman" pitchFamily="18" charset="0"/>
                <a:ea typeface="楷体" pitchFamily="49" charset="-122"/>
                <a:cs typeface="Times New Roman" pitchFamily="18" charset="0"/>
              </a:rPr>
              <a:t>）科的顺序可按照</a:t>
            </a:r>
            <a:r>
              <a:rPr lang="en-US" altLang="zh-CN" sz="2800" dirty="0" smtClean="0">
                <a:latin typeface="Times New Roman" pitchFamily="18" charset="0"/>
                <a:ea typeface="楷体" pitchFamily="49" charset="-122"/>
                <a:cs typeface="Times New Roman" pitchFamily="18" charset="0"/>
              </a:rPr>
              <a:t>APGIII</a:t>
            </a:r>
            <a:r>
              <a:rPr lang="zh-CN" altLang="en-US" sz="2800" dirty="0" smtClean="0">
                <a:latin typeface="Times New Roman" pitchFamily="18" charset="0"/>
                <a:ea typeface="楷体" pitchFamily="49" charset="-122"/>
                <a:cs typeface="Times New Roman" pitchFamily="18" charset="0"/>
              </a:rPr>
              <a:t>标准排置，科内按照属名的第一个字母的顺序存放，属内按种名第一个字母的顺序排列，以此类推。</a:t>
            </a:r>
            <a:endParaRPr lang="en-US" altLang="zh-CN" sz="2800" dirty="0">
              <a:latin typeface="Times New Roman" pitchFamily="18" charset="0"/>
              <a:ea typeface="楷体" pitchFamily="49" charset="-122"/>
              <a:cs typeface="Times New Roman" pitchFamily="18" charset="0"/>
            </a:endParaRPr>
          </a:p>
          <a:p>
            <a:pPr marL="0" indent="0" eaLnBrk="0" hangingPunct="0">
              <a:lnSpc>
                <a:spcPct val="90000"/>
              </a:lnSpc>
              <a:spcBef>
                <a:spcPct val="20000"/>
              </a:spcBef>
            </a:pPr>
            <a:endParaRPr lang="zh-CN" altLang="en-US" sz="2800" dirty="0">
              <a:latin typeface="Times New Roman" pitchFamily="18" charset="0"/>
              <a:ea typeface="楷体" pitchFamily="49" charset="-122"/>
              <a:cs typeface="Times New Roman" pitchFamily="18" charset="0"/>
            </a:endParaRPr>
          </a:p>
          <a:p>
            <a:pPr marL="0" indent="0" eaLnBrk="0" hangingPunct="0">
              <a:lnSpc>
                <a:spcPct val="90000"/>
              </a:lnSpc>
              <a:spcBef>
                <a:spcPct val="20000"/>
              </a:spcBef>
            </a:pPr>
            <a:endParaRPr lang="en-US" altLang="zh-CN" sz="2800" dirty="0">
              <a:latin typeface="Times New Roman" pitchFamily="18" charset="0"/>
              <a:ea typeface="楷体" pitchFamily="49" charset="-122"/>
              <a:cs typeface="Times New Roman" pitchFamily="18" charset="0"/>
            </a:endParaRPr>
          </a:p>
        </p:txBody>
      </p:sp>
      <p:sp>
        <p:nvSpPr>
          <p:cNvPr id="5" name="Rectangle 4"/>
          <p:cNvSpPr/>
          <p:nvPr/>
        </p:nvSpPr>
        <p:spPr>
          <a:xfrm>
            <a:off x="5508104" y="568622"/>
            <a:ext cx="2350323" cy="461665"/>
          </a:xfrm>
          <a:prstGeom prst="rect">
            <a:avLst/>
          </a:prstGeom>
          <a:noFill/>
        </p:spPr>
        <p:txBody>
          <a:bodyPr wrap="none">
            <a:spAutoFit/>
            <a:scene3d>
              <a:camera prst="orthographicFront"/>
              <a:lightRig rig="threePt" dir="t"/>
            </a:scene3d>
            <a:sp3d extrusionH="57150">
              <a:bevelT w="38100" h="38100"/>
            </a:sp3d>
          </a:bodyPr>
          <a:lstStyle/>
          <a:p>
            <a:pPr algn="ctr">
              <a:defRPr/>
            </a:pPr>
            <a:r>
              <a:rPr lang="zh-CN" altLang="en-US" sz="2400" b="1" cap="all" dirty="0">
                <a:ln w="9000" cmpd="sng">
                  <a:solidFill>
                    <a:schemeClr val="accent4">
                      <a:shade val="50000"/>
                      <a:satMod val="120000"/>
                    </a:schemeClr>
                  </a:solidFill>
                  <a:prstDash val="solid"/>
                </a:ln>
                <a:solidFill>
                  <a:srgbClr val="0000CC"/>
                </a:solidFill>
                <a:effectLst>
                  <a:reflection blurRad="12700" stA="28000" endPos="45000" dist="1000" dir="5400000" sy="-100000" algn="bl" rotWithShape="0"/>
                </a:effectLst>
                <a:latin typeface="楷体" pitchFamily="49" charset="-122"/>
                <a:ea typeface="楷体" pitchFamily="49" charset="-122"/>
              </a:rPr>
              <a:t>植</a:t>
            </a:r>
            <a:r>
              <a:rPr lang="zh-CN" altLang="en-US" sz="2400" b="1" cap="all" dirty="0" smtClean="0">
                <a:ln w="9000" cmpd="sng">
                  <a:solidFill>
                    <a:schemeClr val="accent4">
                      <a:shade val="50000"/>
                      <a:satMod val="120000"/>
                    </a:schemeClr>
                  </a:solidFill>
                  <a:prstDash val="solid"/>
                </a:ln>
                <a:solidFill>
                  <a:srgbClr val="0000CC"/>
                </a:solidFill>
                <a:effectLst>
                  <a:reflection blurRad="12700" stA="28000" endPos="45000" dist="1000" dir="5400000" sy="-100000" algn="bl" rotWithShape="0"/>
                </a:effectLst>
                <a:latin typeface="楷体" pitchFamily="49" charset="-122"/>
                <a:ea typeface="楷体" pitchFamily="49" charset="-122"/>
              </a:rPr>
              <a:t>物生物学实验</a:t>
            </a:r>
            <a:endParaRPr lang="en-US" altLang="zh-CN" sz="2400" b="1" cap="all" dirty="0">
              <a:ln w="9000" cmpd="sng">
                <a:solidFill>
                  <a:schemeClr val="accent4">
                    <a:shade val="50000"/>
                    <a:satMod val="120000"/>
                  </a:schemeClr>
                </a:solidFill>
                <a:prstDash val="solid"/>
              </a:ln>
              <a:solidFill>
                <a:srgbClr val="0000CC"/>
              </a:solidFill>
              <a:effectLst>
                <a:reflection blurRad="12700" stA="28000" endPos="45000" dist="1000" dir="5400000" sy="-100000" algn="bl" rotWithShape="0"/>
              </a:effectLst>
              <a:latin typeface="楷体" pitchFamily="49" charset="-122"/>
              <a:ea typeface="楷体" pitchFamily="49" charset="-122"/>
            </a:endParaRPr>
          </a:p>
        </p:txBody>
      </p:sp>
    </p:spTree>
    <p:extLst>
      <p:ext uri="{BB962C8B-B14F-4D97-AF65-F5344CB8AC3E}">
        <p14:creationId xmlns:p14="http://schemas.microsoft.com/office/powerpoint/2010/main" val="35030302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2" descr="D:\中药标本制作图片\DSCN103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4323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2"/>
          <p:cNvSpPr txBox="1">
            <a:spLocks noChangeArrowheads="1"/>
          </p:cNvSpPr>
          <p:nvPr/>
        </p:nvSpPr>
        <p:spPr bwMode="auto">
          <a:xfrm>
            <a:off x="325439" y="446088"/>
            <a:ext cx="554270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r>
              <a:rPr lang="zh-CN" altLang="en-US" sz="3200" b="1" dirty="0">
                <a:latin typeface="楷体" pitchFamily="49" charset="-122"/>
                <a:ea typeface="楷体" pitchFamily="49" charset="-122"/>
              </a:rPr>
              <a:t>植物检索表的构成与类型</a:t>
            </a:r>
            <a:r>
              <a:rPr lang="zh-CN" altLang="en-US" sz="3200" b="1" dirty="0">
                <a:latin typeface="Times New Roman" pitchFamily="18" charset="0"/>
                <a:ea typeface="华文行楷" pitchFamily="2" charset="-122"/>
              </a:rPr>
              <a:t> </a:t>
            </a:r>
            <a:endParaRPr lang="zh-CN" altLang="en-US" sz="3200" b="1" dirty="0">
              <a:latin typeface="楷体" pitchFamily="49" charset="-122"/>
              <a:ea typeface="楷体" pitchFamily="49" charset="-122"/>
            </a:endParaRPr>
          </a:p>
        </p:txBody>
      </p:sp>
      <p:sp>
        <p:nvSpPr>
          <p:cNvPr id="5" name="Rectangle 4"/>
          <p:cNvSpPr/>
          <p:nvPr/>
        </p:nvSpPr>
        <p:spPr>
          <a:xfrm>
            <a:off x="5508104" y="568622"/>
            <a:ext cx="2350323" cy="461665"/>
          </a:xfrm>
          <a:prstGeom prst="rect">
            <a:avLst/>
          </a:prstGeom>
          <a:noFill/>
        </p:spPr>
        <p:txBody>
          <a:bodyPr wrap="none">
            <a:spAutoFit/>
            <a:scene3d>
              <a:camera prst="orthographicFront"/>
              <a:lightRig rig="threePt" dir="t"/>
            </a:scene3d>
            <a:sp3d extrusionH="57150">
              <a:bevelT w="38100" h="38100"/>
            </a:sp3d>
          </a:bodyPr>
          <a:lstStyle/>
          <a:p>
            <a:pPr algn="ctr">
              <a:defRPr/>
            </a:pPr>
            <a:r>
              <a:rPr lang="zh-CN" altLang="en-US" sz="2400" b="1" cap="all" dirty="0">
                <a:ln w="9000" cmpd="sng">
                  <a:solidFill>
                    <a:schemeClr val="accent4">
                      <a:shade val="50000"/>
                      <a:satMod val="120000"/>
                    </a:schemeClr>
                  </a:solidFill>
                  <a:prstDash val="solid"/>
                </a:ln>
                <a:solidFill>
                  <a:srgbClr val="0000CC"/>
                </a:solidFill>
                <a:effectLst>
                  <a:reflection blurRad="12700" stA="28000" endPos="45000" dist="1000" dir="5400000" sy="-100000" algn="bl" rotWithShape="0"/>
                </a:effectLst>
                <a:latin typeface="楷体" pitchFamily="49" charset="-122"/>
                <a:ea typeface="楷体" pitchFamily="49" charset="-122"/>
              </a:rPr>
              <a:t>植</a:t>
            </a:r>
            <a:r>
              <a:rPr lang="zh-CN" altLang="en-US" sz="2400" b="1" cap="all" dirty="0" smtClean="0">
                <a:ln w="9000" cmpd="sng">
                  <a:solidFill>
                    <a:schemeClr val="accent4">
                      <a:shade val="50000"/>
                      <a:satMod val="120000"/>
                    </a:schemeClr>
                  </a:solidFill>
                  <a:prstDash val="solid"/>
                </a:ln>
                <a:solidFill>
                  <a:srgbClr val="0000CC"/>
                </a:solidFill>
                <a:effectLst>
                  <a:reflection blurRad="12700" stA="28000" endPos="45000" dist="1000" dir="5400000" sy="-100000" algn="bl" rotWithShape="0"/>
                </a:effectLst>
                <a:latin typeface="楷体" pitchFamily="49" charset="-122"/>
                <a:ea typeface="楷体" pitchFamily="49" charset="-122"/>
              </a:rPr>
              <a:t>物生物学实验</a:t>
            </a:r>
            <a:endParaRPr lang="en-US" altLang="zh-CN" sz="2400" b="1" cap="all" dirty="0">
              <a:ln w="9000" cmpd="sng">
                <a:solidFill>
                  <a:schemeClr val="accent4">
                    <a:shade val="50000"/>
                    <a:satMod val="120000"/>
                  </a:schemeClr>
                </a:solidFill>
                <a:prstDash val="solid"/>
              </a:ln>
              <a:solidFill>
                <a:srgbClr val="0000CC"/>
              </a:solidFill>
              <a:effectLst>
                <a:reflection blurRad="12700" stA="28000" endPos="45000" dist="1000" dir="5400000" sy="-100000" algn="bl" rotWithShape="0"/>
              </a:effectLst>
              <a:latin typeface="楷体" pitchFamily="49" charset="-122"/>
              <a:ea typeface="楷体" pitchFamily="49" charset="-122"/>
            </a:endParaRPr>
          </a:p>
        </p:txBody>
      </p:sp>
      <p:sp>
        <p:nvSpPr>
          <p:cNvPr id="6" name="Rectangle 3"/>
          <p:cNvSpPr txBox="1">
            <a:spLocks noChangeArrowheads="1"/>
          </p:cNvSpPr>
          <p:nvPr/>
        </p:nvSpPr>
        <p:spPr bwMode="auto">
          <a:xfrm>
            <a:off x="179513" y="1219200"/>
            <a:ext cx="8587672" cy="2857872"/>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buFont typeface="Wingdings" pitchFamily="2" charset="2"/>
              <a:buChar char="Ø"/>
            </a:pPr>
            <a:r>
              <a:rPr lang="zh-CN" altLang="en-US" b="1" dirty="0" smtClean="0">
                <a:latin typeface="楷体" pitchFamily="49" charset="-122"/>
                <a:ea typeface="楷体" pitchFamily="49" charset="-122"/>
              </a:rPr>
              <a:t>检索表</a:t>
            </a:r>
          </a:p>
          <a:p>
            <a:pPr lvl="1">
              <a:lnSpc>
                <a:spcPct val="90000"/>
              </a:lnSpc>
            </a:pPr>
            <a:r>
              <a:rPr lang="zh-CN" altLang="en-US" sz="2400" b="1" dirty="0" smtClean="0">
                <a:latin typeface="楷体" pitchFamily="49" charset="-122"/>
                <a:ea typeface="楷体" pitchFamily="49" charset="-122"/>
              </a:rPr>
              <a:t>检索表是通过一系列的从两个相互对立的性状中选择一个相符的，放弃一个不符的方法，从而达到鉴定的目的。</a:t>
            </a:r>
          </a:p>
          <a:p>
            <a:pPr>
              <a:lnSpc>
                <a:spcPct val="90000"/>
              </a:lnSpc>
              <a:buFont typeface="Wingdings" pitchFamily="2" charset="2"/>
              <a:buChar char="Ø"/>
            </a:pPr>
            <a:r>
              <a:rPr lang="zh-CN" altLang="en-US" b="1" dirty="0" smtClean="0">
                <a:latin typeface="楷体" pitchFamily="49" charset="-122"/>
                <a:ea typeface="楷体" pitchFamily="49" charset="-122"/>
              </a:rPr>
              <a:t>类型</a:t>
            </a:r>
          </a:p>
          <a:p>
            <a:pPr lvl="1">
              <a:lnSpc>
                <a:spcPct val="90000"/>
              </a:lnSpc>
            </a:pPr>
            <a:r>
              <a:rPr lang="zh-CN" altLang="en-US" sz="2400" b="1" dirty="0" smtClean="0">
                <a:solidFill>
                  <a:srgbClr val="000099"/>
                </a:solidFill>
                <a:latin typeface="楷体" pitchFamily="49" charset="-122"/>
                <a:ea typeface="楷体" pitchFamily="49" charset="-122"/>
              </a:rPr>
              <a:t>定距检索表：</a:t>
            </a:r>
            <a:r>
              <a:rPr lang="zh-CN" altLang="en-US" sz="2400" b="1" dirty="0" smtClean="0">
                <a:latin typeface="楷体" pitchFamily="49" charset="-122"/>
                <a:ea typeface="楷体" pitchFamily="49" charset="-122"/>
              </a:rPr>
              <a:t>相对立的特征编为同样的号码，并且在左边同样的位置开始，每组性状编排时，向右退一格。</a:t>
            </a:r>
            <a:endParaRPr lang="en-US" altLang="zh-CN" sz="2400" b="1" dirty="0" smtClean="0">
              <a:latin typeface="楷体" pitchFamily="49" charset="-122"/>
              <a:ea typeface="楷体" pitchFamily="49" charset="-122"/>
            </a:endParaRPr>
          </a:p>
          <a:p>
            <a:pPr lvl="1">
              <a:lnSpc>
                <a:spcPct val="90000"/>
              </a:lnSpc>
            </a:pPr>
            <a:endParaRPr lang="zh-CN" altLang="en-US" b="1" dirty="0">
              <a:latin typeface="楷体" pitchFamily="49" charset="-122"/>
              <a:ea typeface="楷体" pitchFamily="49" charset="-122"/>
            </a:endParaRPr>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0740" y="4005064"/>
            <a:ext cx="7645218" cy="2448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503028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508104" y="568622"/>
            <a:ext cx="2350323" cy="461665"/>
          </a:xfrm>
          <a:prstGeom prst="rect">
            <a:avLst/>
          </a:prstGeom>
          <a:noFill/>
        </p:spPr>
        <p:txBody>
          <a:bodyPr wrap="none">
            <a:spAutoFit/>
            <a:scene3d>
              <a:camera prst="orthographicFront"/>
              <a:lightRig rig="threePt" dir="t"/>
            </a:scene3d>
            <a:sp3d extrusionH="57150">
              <a:bevelT w="38100" h="38100"/>
            </a:sp3d>
          </a:bodyPr>
          <a:lstStyle/>
          <a:p>
            <a:pPr algn="ctr">
              <a:defRPr/>
            </a:pPr>
            <a:r>
              <a:rPr lang="zh-CN" altLang="en-US" sz="2400" b="1" cap="all" dirty="0">
                <a:ln w="9000" cmpd="sng">
                  <a:solidFill>
                    <a:schemeClr val="accent4">
                      <a:shade val="50000"/>
                      <a:satMod val="120000"/>
                    </a:schemeClr>
                  </a:solidFill>
                  <a:prstDash val="solid"/>
                </a:ln>
                <a:solidFill>
                  <a:srgbClr val="0000CC"/>
                </a:solidFill>
                <a:effectLst>
                  <a:reflection blurRad="12700" stA="28000" endPos="45000" dist="1000" dir="5400000" sy="-100000" algn="bl" rotWithShape="0"/>
                </a:effectLst>
                <a:latin typeface="楷体" pitchFamily="49" charset="-122"/>
                <a:ea typeface="楷体" pitchFamily="49" charset="-122"/>
              </a:rPr>
              <a:t>植</a:t>
            </a:r>
            <a:r>
              <a:rPr lang="zh-CN" altLang="en-US" sz="2400" b="1" cap="all" dirty="0" smtClean="0">
                <a:ln w="9000" cmpd="sng">
                  <a:solidFill>
                    <a:schemeClr val="accent4">
                      <a:shade val="50000"/>
                      <a:satMod val="120000"/>
                    </a:schemeClr>
                  </a:solidFill>
                  <a:prstDash val="solid"/>
                </a:ln>
                <a:solidFill>
                  <a:srgbClr val="0000CC"/>
                </a:solidFill>
                <a:effectLst>
                  <a:reflection blurRad="12700" stA="28000" endPos="45000" dist="1000" dir="5400000" sy="-100000" algn="bl" rotWithShape="0"/>
                </a:effectLst>
                <a:latin typeface="楷体" pitchFamily="49" charset="-122"/>
                <a:ea typeface="楷体" pitchFamily="49" charset="-122"/>
              </a:rPr>
              <a:t>物生物学实验</a:t>
            </a:r>
            <a:endParaRPr lang="en-US" altLang="zh-CN" sz="2400" b="1" cap="all" dirty="0">
              <a:ln w="9000" cmpd="sng">
                <a:solidFill>
                  <a:schemeClr val="accent4">
                    <a:shade val="50000"/>
                    <a:satMod val="120000"/>
                  </a:schemeClr>
                </a:solidFill>
                <a:prstDash val="solid"/>
              </a:ln>
              <a:solidFill>
                <a:srgbClr val="0000CC"/>
              </a:solidFill>
              <a:effectLst>
                <a:reflection blurRad="12700" stA="28000" endPos="45000" dist="1000" dir="5400000" sy="-100000" algn="bl" rotWithShape="0"/>
              </a:effectLst>
              <a:latin typeface="楷体" pitchFamily="49" charset="-122"/>
              <a:ea typeface="楷体" pitchFamily="49" charset="-122"/>
            </a:endParaRPr>
          </a:p>
        </p:txBody>
      </p:sp>
      <p:sp>
        <p:nvSpPr>
          <p:cNvPr id="6" name="TextBox 2"/>
          <p:cNvSpPr txBox="1">
            <a:spLocks noChangeArrowheads="1"/>
          </p:cNvSpPr>
          <p:nvPr/>
        </p:nvSpPr>
        <p:spPr bwMode="auto">
          <a:xfrm>
            <a:off x="325439" y="446088"/>
            <a:ext cx="554270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r>
              <a:rPr lang="zh-CN" altLang="en-US" sz="3200" b="1" dirty="0">
                <a:latin typeface="楷体" pitchFamily="49" charset="-122"/>
                <a:ea typeface="楷体" pitchFamily="49" charset="-122"/>
              </a:rPr>
              <a:t>植物检索表的构成与类型</a:t>
            </a:r>
            <a:r>
              <a:rPr lang="zh-CN" altLang="en-US" sz="3200" b="1" dirty="0">
                <a:latin typeface="Times New Roman" pitchFamily="18" charset="0"/>
                <a:ea typeface="华文行楷" pitchFamily="2" charset="-122"/>
              </a:rPr>
              <a:t> </a:t>
            </a:r>
            <a:endParaRPr lang="zh-CN" altLang="en-US" sz="3200" b="1" dirty="0">
              <a:latin typeface="楷体" pitchFamily="49" charset="-122"/>
              <a:ea typeface="楷体" pitchFamily="49" charset="-122"/>
            </a:endParaRPr>
          </a:p>
        </p:txBody>
      </p:sp>
      <p:sp>
        <p:nvSpPr>
          <p:cNvPr id="7" name="Rectangle 3"/>
          <p:cNvSpPr txBox="1">
            <a:spLocks noChangeArrowheads="1"/>
          </p:cNvSpPr>
          <p:nvPr/>
        </p:nvSpPr>
        <p:spPr bwMode="auto">
          <a:xfrm>
            <a:off x="457200" y="1219200"/>
            <a:ext cx="8229600" cy="184976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buFont typeface="Wingdings" pitchFamily="2" charset="2"/>
              <a:buChar char="Ø"/>
            </a:pPr>
            <a:r>
              <a:rPr lang="zh-CN" altLang="en-US" b="1" dirty="0" smtClean="0">
                <a:latin typeface="楷体" pitchFamily="49" charset="-122"/>
                <a:ea typeface="楷体" pitchFamily="49" charset="-122"/>
              </a:rPr>
              <a:t>类型</a:t>
            </a:r>
          </a:p>
          <a:p>
            <a:pPr lvl="1">
              <a:lnSpc>
                <a:spcPct val="90000"/>
              </a:lnSpc>
            </a:pPr>
            <a:r>
              <a:rPr lang="zh-CN" altLang="en-US" sz="2400" b="1" dirty="0" smtClean="0">
                <a:solidFill>
                  <a:srgbClr val="000099"/>
                </a:solidFill>
                <a:latin typeface="楷体" pitchFamily="49" charset="-122"/>
                <a:ea typeface="楷体" pitchFamily="49" charset="-122"/>
              </a:rPr>
              <a:t>平行式检索表：</a:t>
            </a:r>
            <a:r>
              <a:rPr lang="zh-CN" altLang="en-US" sz="2400" b="1" dirty="0" smtClean="0">
                <a:latin typeface="楷体" pitchFamily="49" charset="-122"/>
                <a:ea typeface="楷体" pitchFamily="49" charset="-122"/>
              </a:rPr>
              <a:t>将成对特征紧临排列，并标示为相同的序号，每一种特征之后指向下一对特征的序号。不同序号的特征之间并不缩进。</a:t>
            </a:r>
            <a:endParaRPr lang="en-US" altLang="zh-CN" sz="2400" b="1" dirty="0" smtClean="0">
              <a:latin typeface="楷体" pitchFamily="49" charset="-122"/>
              <a:ea typeface="楷体" pitchFamily="49" charset="-122"/>
            </a:endParaRPr>
          </a:p>
          <a:p>
            <a:pPr lvl="1">
              <a:lnSpc>
                <a:spcPct val="90000"/>
              </a:lnSpc>
            </a:pPr>
            <a:endParaRPr lang="zh-CN" altLang="en-US" b="1" dirty="0">
              <a:latin typeface="楷体" pitchFamily="49" charset="-122"/>
              <a:ea typeface="楷体" pitchFamily="49" charset="-122"/>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1515" y="3110690"/>
            <a:ext cx="7898036" cy="2304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503028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508104" y="568622"/>
            <a:ext cx="2350323" cy="461665"/>
          </a:xfrm>
          <a:prstGeom prst="rect">
            <a:avLst/>
          </a:prstGeom>
          <a:noFill/>
        </p:spPr>
        <p:txBody>
          <a:bodyPr wrap="none">
            <a:spAutoFit/>
            <a:scene3d>
              <a:camera prst="orthographicFront"/>
              <a:lightRig rig="threePt" dir="t"/>
            </a:scene3d>
            <a:sp3d extrusionH="57150">
              <a:bevelT w="38100" h="38100"/>
            </a:sp3d>
          </a:bodyPr>
          <a:lstStyle/>
          <a:p>
            <a:pPr algn="ctr">
              <a:defRPr/>
            </a:pPr>
            <a:r>
              <a:rPr lang="zh-CN" altLang="en-US" sz="2400" b="1" cap="all" dirty="0">
                <a:ln w="9000" cmpd="sng">
                  <a:solidFill>
                    <a:schemeClr val="accent4">
                      <a:shade val="50000"/>
                      <a:satMod val="120000"/>
                    </a:schemeClr>
                  </a:solidFill>
                  <a:prstDash val="solid"/>
                </a:ln>
                <a:solidFill>
                  <a:srgbClr val="0000CC"/>
                </a:solidFill>
                <a:effectLst>
                  <a:reflection blurRad="12700" stA="28000" endPos="45000" dist="1000" dir="5400000" sy="-100000" algn="bl" rotWithShape="0"/>
                </a:effectLst>
                <a:latin typeface="楷体" pitchFamily="49" charset="-122"/>
                <a:ea typeface="楷体" pitchFamily="49" charset="-122"/>
              </a:rPr>
              <a:t>植</a:t>
            </a:r>
            <a:r>
              <a:rPr lang="zh-CN" altLang="en-US" sz="2400" b="1" cap="all" dirty="0" smtClean="0">
                <a:ln w="9000" cmpd="sng">
                  <a:solidFill>
                    <a:schemeClr val="accent4">
                      <a:shade val="50000"/>
                      <a:satMod val="120000"/>
                    </a:schemeClr>
                  </a:solidFill>
                  <a:prstDash val="solid"/>
                </a:ln>
                <a:solidFill>
                  <a:srgbClr val="0000CC"/>
                </a:solidFill>
                <a:effectLst>
                  <a:reflection blurRad="12700" stA="28000" endPos="45000" dist="1000" dir="5400000" sy="-100000" algn="bl" rotWithShape="0"/>
                </a:effectLst>
                <a:latin typeface="楷体" pitchFamily="49" charset="-122"/>
                <a:ea typeface="楷体" pitchFamily="49" charset="-122"/>
              </a:rPr>
              <a:t>物生物学实验</a:t>
            </a:r>
            <a:endParaRPr lang="en-US" altLang="zh-CN" sz="2400" b="1" cap="all" dirty="0">
              <a:ln w="9000" cmpd="sng">
                <a:solidFill>
                  <a:schemeClr val="accent4">
                    <a:shade val="50000"/>
                    <a:satMod val="120000"/>
                  </a:schemeClr>
                </a:solidFill>
                <a:prstDash val="solid"/>
              </a:ln>
              <a:solidFill>
                <a:srgbClr val="0000CC"/>
              </a:solidFill>
              <a:effectLst>
                <a:reflection blurRad="12700" stA="28000" endPos="45000" dist="1000" dir="5400000" sy="-100000" algn="bl" rotWithShape="0"/>
              </a:effectLst>
              <a:latin typeface="楷体" pitchFamily="49" charset="-122"/>
              <a:ea typeface="楷体" pitchFamily="49" charset="-122"/>
            </a:endParaRPr>
          </a:p>
        </p:txBody>
      </p:sp>
      <p:sp>
        <p:nvSpPr>
          <p:cNvPr id="6" name="TextBox 2"/>
          <p:cNvSpPr txBox="1">
            <a:spLocks noChangeArrowheads="1"/>
          </p:cNvSpPr>
          <p:nvPr/>
        </p:nvSpPr>
        <p:spPr bwMode="auto">
          <a:xfrm>
            <a:off x="325439" y="446088"/>
            <a:ext cx="554270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r>
              <a:rPr lang="zh-CN" altLang="en-US" sz="3200" b="1" dirty="0">
                <a:latin typeface="楷体" pitchFamily="49" charset="-122"/>
                <a:ea typeface="楷体" pitchFamily="49" charset="-122"/>
              </a:rPr>
              <a:t>植物检索表的构成与类型</a:t>
            </a:r>
            <a:r>
              <a:rPr lang="zh-CN" altLang="en-US" sz="3200" b="1" dirty="0">
                <a:latin typeface="Times New Roman" pitchFamily="18" charset="0"/>
                <a:ea typeface="华文行楷" pitchFamily="2" charset="-122"/>
              </a:rPr>
              <a:t> </a:t>
            </a:r>
            <a:endParaRPr lang="zh-CN" altLang="en-US" sz="3200" b="1" dirty="0">
              <a:latin typeface="楷体" pitchFamily="49" charset="-122"/>
              <a:ea typeface="楷体" pitchFamily="49" charset="-122"/>
            </a:endParaRPr>
          </a:p>
        </p:txBody>
      </p:sp>
      <p:sp>
        <p:nvSpPr>
          <p:cNvPr id="7" name="Rectangle 3"/>
          <p:cNvSpPr txBox="1">
            <a:spLocks noChangeArrowheads="1"/>
          </p:cNvSpPr>
          <p:nvPr/>
        </p:nvSpPr>
        <p:spPr bwMode="auto">
          <a:xfrm>
            <a:off x="457200" y="1219200"/>
            <a:ext cx="8229600" cy="256984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buFont typeface="Wingdings" pitchFamily="2" charset="2"/>
              <a:buChar char="Ø"/>
            </a:pPr>
            <a:r>
              <a:rPr lang="zh-CN" altLang="en-US" b="1" dirty="0" smtClean="0">
                <a:latin typeface="楷体" pitchFamily="49" charset="-122"/>
                <a:ea typeface="楷体" pitchFamily="49" charset="-122"/>
              </a:rPr>
              <a:t>类型</a:t>
            </a:r>
          </a:p>
          <a:p>
            <a:pPr lvl="1">
              <a:lnSpc>
                <a:spcPct val="90000"/>
              </a:lnSpc>
            </a:pPr>
            <a:r>
              <a:rPr lang="zh-CN" altLang="en-US" sz="2400" b="1" dirty="0" smtClean="0">
                <a:solidFill>
                  <a:srgbClr val="000099"/>
                </a:solidFill>
                <a:latin typeface="楷体" pitchFamily="49" charset="-122"/>
                <a:ea typeface="楷体" pitchFamily="49" charset="-122"/>
              </a:rPr>
              <a:t>连续平行式检索表：</a:t>
            </a:r>
            <a:r>
              <a:rPr lang="zh-CN" altLang="en-US" sz="2400" b="1" dirty="0" smtClean="0">
                <a:latin typeface="楷体" pitchFamily="49" charset="-122"/>
                <a:ea typeface="楷体" pitchFamily="49" charset="-122"/>
              </a:rPr>
              <a:t>连续平行式检索表将成对特征分列在检索表的不同位置，将具有相同特征的生物群在空间上临近排列，依照排列顺序为特征编号，每对特征会有两个不同的编号，需用括号标明，查阅检索表时若特征相互符合，则依顺序查阅下一条特征，若不符合则按照括号中注明的编号查阅另一组特征。</a:t>
            </a:r>
            <a:endParaRPr lang="en-US" altLang="zh-CN" sz="2400" b="1" dirty="0" smtClean="0">
              <a:latin typeface="楷体" pitchFamily="49" charset="-122"/>
              <a:ea typeface="楷体" pitchFamily="49" charset="-122"/>
            </a:endParaRPr>
          </a:p>
          <a:p>
            <a:pPr lvl="1">
              <a:lnSpc>
                <a:spcPct val="90000"/>
              </a:lnSpc>
            </a:pPr>
            <a:endParaRPr lang="zh-CN" altLang="en-US" b="1" dirty="0">
              <a:latin typeface="楷体" pitchFamily="49" charset="-122"/>
              <a:ea typeface="楷体" pitchFamily="49" charset="-122"/>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7038" y="4005064"/>
            <a:ext cx="7349923" cy="2016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503028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508104" y="568622"/>
            <a:ext cx="2350323" cy="461665"/>
          </a:xfrm>
          <a:prstGeom prst="rect">
            <a:avLst/>
          </a:prstGeom>
          <a:noFill/>
        </p:spPr>
        <p:txBody>
          <a:bodyPr wrap="none">
            <a:spAutoFit/>
            <a:scene3d>
              <a:camera prst="orthographicFront"/>
              <a:lightRig rig="threePt" dir="t"/>
            </a:scene3d>
            <a:sp3d extrusionH="57150">
              <a:bevelT w="38100" h="38100"/>
            </a:sp3d>
          </a:bodyPr>
          <a:lstStyle/>
          <a:p>
            <a:pPr algn="ctr">
              <a:defRPr/>
            </a:pPr>
            <a:r>
              <a:rPr lang="zh-CN" altLang="en-US" sz="2400" b="1" cap="all" dirty="0">
                <a:ln w="9000" cmpd="sng">
                  <a:solidFill>
                    <a:schemeClr val="accent4">
                      <a:shade val="50000"/>
                      <a:satMod val="120000"/>
                    </a:schemeClr>
                  </a:solidFill>
                  <a:prstDash val="solid"/>
                </a:ln>
                <a:solidFill>
                  <a:srgbClr val="0000CC"/>
                </a:solidFill>
                <a:effectLst>
                  <a:reflection blurRad="12700" stA="28000" endPos="45000" dist="1000" dir="5400000" sy="-100000" algn="bl" rotWithShape="0"/>
                </a:effectLst>
                <a:latin typeface="楷体" pitchFamily="49" charset="-122"/>
                <a:ea typeface="楷体" pitchFamily="49" charset="-122"/>
              </a:rPr>
              <a:t>植</a:t>
            </a:r>
            <a:r>
              <a:rPr lang="zh-CN" altLang="en-US" sz="2400" b="1" cap="all" dirty="0" smtClean="0">
                <a:ln w="9000" cmpd="sng">
                  <a:solidFill>
                    <a:schemeClr val="accent4">
                      <a:shade val="50000"/>
                      <a:satMod val="120000"/>
                    </a:schemeClr>
                  </a:solidFill>
                  <a:prstDash val="solid"/>
                </a:ln>
                <a:solidFill>
                  <a:srgbClr val="0000CC"/>
                </a:solidFill>
                <a:effectLst>
                  <a:reflection blurRad="12700" stA="28000" endPos="45000" dist="1000" dir="5400000" sy="-100000" algn="bl" rotWithShape="0"/>
                </a:effectLst>
                <a:latin typeface="楷体" pitchFamily="49" charset="-122"/>
                <a:ea typeface="楷体" pitchFamily="49" charset="-122"/>
              </a:rPr>
              <a:t>物生物学实验</a:t>
            </a:r>
            <a:endParaRPr lang="en-US" altLang="zh-CN" sz="2400" b="1" cap="all" dirty="0">
              <a:ln w="9000" cmpd="sng">
                <a:solidFill>
                  <a:schemeClr val="accent4">
                    <a:shade val="50000"/>
                    <a:satMod val="120000"/>
                  </a:schemeClr>
                </a:solidFill>
                <a:prstDash val="solid"/>
              </a:ln>
              <a:solidFill>
                <a:srgbClr val="0000CC"/>
              </a:solidFill>
              <a:effectLst>
                <a:reflection blurRad="12700" stA="28000" endPos="45000" dist="1000" dir="5400000" sy="-100000" algn="bl" rotWithShape="0"/>
              </a:effectLst>
              <a:latin typeface="楷体" pitchFamily="49" charset="-122"/>
              <a:ea typeface="楷体" pitchFamily="49" charset="-122"/>
            </a:endParaRPr>
          </a:p>
        </p:txBody>
      </p:sp>
      <p:sp>
        <p:nvSpPr>
          <p:cNvPr id="6" name="TextBox 2"/>
          <p:cNvSpPr txBox="1">
            <a:spLocks noChangeArrowheads="1"/>
          </p:cNvSpPr>
          <p:nvPr/>
        </p:nvSpPr>
        <p:spPr bwMode="auto">
          <a:xfrm>
            <a:off x="325439" y="446088"/>
            <a:ext cx="554270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r>
              <a:rPr lang="zh-CN" altLang="en-US" sz="3200" b="1" dirty="0">
                <a:latin typeface="楷体" pitchFamily="49" charset="-122"/>
                <a:ea typeface="楷体" pitchFamily="49" charset="-122"/>
              </a:rPr>
              <a:t>检索表的使</a:t>
            </a:r>
            <a:r>
              <a:rPr lang="zh-CN" altLang="en-US" sz="3200" b="1" dirty="0" smtClean="0">
                <a:latin typeface="楷体" pitchFamily="49" charset="-122"/>
                <a:ea typeface="楷体" pitchFamily="49" charset="-122"/>
              </a:rPr>
              <a:t>用注意事项</a:t>
            </a:r>
            <a:endParaRPr lang="zh-CN" altLang="en-US" sz="3200" b="1" dirty="0">
              <a:latin typeface="楷体" pitchFamily="49" charset="-122"/>
              <a:ea typeface="楷体" pitchFamily="49" charset="-122"/>
            </a:endParaRPr>
          </a:p>
        </p:txBody>
      </p:sp>
      <p:sp>
        <p:nvSpPr>
          <p:cNvPr id="7" name="Rectangle 3"/>
          <p:cNvSpPr txBox="1">
            <a:spLocks/>
          </p:cNvSpPr>
          <p:nvPr/>
        </p:nvSpPr>
        <p:spPr>
          <a:xfrm>
            <a:off x="325439" y="1196752"/>
            <a:ext cx="8363272" cy="5486440"/>
          </a:xfrm>
          <a:prstGeom prst="rect">
            <a:avLst/>
          </a:prstGeom>
        </p:spPr>
        <p:txBody>
          <a:bodyPr>
            <a:noAutofit/>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81000" indent="-381000" algn="just">
              <a:buFont typeface="Wingdings" pitchFamily="2" charset="2"/>
              <a:buAutoNum type="arabicPeriod"/>
            </a:pPr>
            <a:r>
              <a:rPr lang="zh-CN" altLang="en-US" sz="2400" b="1" dirty="0" smtClean="0">
                <a:solidFill>
                  <a:srgbClr val="000000"/>
                </a:solidFill>
                <a:latin typeface="楷体" pitchFamily="49" charset="-122"/>
                <a:ea typeface="楷体" pitchFamily="49" charset="-122"/>
                <a:cs typeface="Times New Roman" pitchFamily="18" charset="0"/>
              </a:rPr>
              <a:t>对植物的各部分特征，特别是花的各部分构造，要做细致的解剖观察，因此，要鉴定的标本一定要完整，尤其是要有花、果。</a:t>
            </a:r>
          </a:p>
          <a:p>
            <a:pPr marL="381000" indent="-381000" algn="just">
              <a:buFont typeface="Wingdings" pitchFamily="2" charset="2"/>
              <a:buAutoNum type="arabicPeriod"/>
            </a:pPr>
            <a:r>
              <a:rPr lang="zh-CN" altLang="en-US" sz="2400" b="1" dirty="0" smtClean="0">
                <a:solidFill>
                  <a:srgbClr val="000000"/>
                </a:solidFill>
                <a:latin typeface="楷体" pitchFamily="49" charset="-122"/>
                <a:ea typeface="楷体" pitchFamily="49" charset="-122"/>
                <a:cs typeface="Times New Roman" pitchFamily="18" charset="0"/>
              </a:rPr>
              <a:t>要根据植物的特征从头按次序逐项往下查，决不能跳过一项去查下一项，因为这样极易发生错误。</a:t>
            </a:r>
          </a:p>
          <a:p>
            <a:pPr marL="381000" indent="-381000" algn="just">
              <a:buFont typeface="Wingdings" pitchFamily="2" charset="2"/>
              <a:buAutoNum type="arabicPeriod"/>
            </a:pPr>
            <a:r>
              <a:rPr lang="zh-CN" altLang="en-US" sz="2400" b="1" dirty="0" smtClean="0">
                <a:solidFill>
                  <a:srgbClr val="000000"/>
                </a:solidFill>
                <a:latin typeface="楷体" pitchFamily="49" charset="-122"/>
                <a:ea typeface="楷体" pitchFamily="49" charset="-122"/>
                <a:cs typeface="Times New Roman" pitchFamily="18" charset="0"/>
              </a:rPr>
              <a:t>要全面核对两项相对性状，如果第一项性状看上去已符合手头的标本，也应继续读完相对的另一项性状，因为有时后者更合适。</a:t>
            </a:r>
          </a:p>
          <a:p>
            <a:pPr marL="381000" indent="-381000" algn="just">
              <a:buFont typeface="Wingdings" pitchFamily="2" charset="2"/>
              <a:buAutoNum type="arabicPeriod"/>
            </a:pPr>
            <a:r>
              <a:rPr lang="zh-CN" altLang="en-US" sz="2400" b="1" dirty="0" smtClean="0">
                <a:solidFill>
                  <a:srgbClr val="000000"/>
                </a:solidFill>
                <a:latin typeface="楷体" pitchFamily="49" charset="-122"/>
                <a:ea typeface="楷体" pitchFamily="49" charset="-122"/>
                <a:cs typeface="Times New Roman" pitchFamily="18" charset="0"/>
              </a:rPr>
              <a:t>在核对了两项性状后仍不能做出选择或手头的标本上缺少检索表中要求的特征时，可分别从两方面检索，然后从所获的两个结果中，通过核对两个种的描述或图作出判断。</a:t>
            </a:r>
          </a:p>
          <a:p>
            <a:pPr marL="381000" indent="-381000" algn="just">
              <a:buFont typeface="Wingdings" pitchFamily="2" charset="2"/>
              <a:buAutoNum type="arabicPeriod"/>
            </a:pPr>
            <a:r>
              <a:rPr lang="zh-CN" altLang="en-US" sz="2400" b="1" dirty="0" smtClean="0">
                <a:solidFill>
                  <a:srgbClr val="000000"/>
                </a:solidFill>
                <a:latin typeface="楷体" pitchFamily="49" charset="-122"/>
                <a:ea typeface="楷体" pitchFamily="49" charset="-122"/>
                <a:cs typeface="Times New Roman" pitchFamily="18" charset="0"/>
              </a:rPr>
              <a:t>根据检索的结果，对照植物标本的形态特征是否和植物志或图鉴上的描述及图一致，如果全部符合，证明鉴定的结论是正确的，否则还需重新研究，直到完全正确为止。</a:t>
            </a:r>
            <a:endParaRPr lang="zh-CN" altLang="en-US" sz="2400" b="1" dirty="0">
              <a:solidFill>
                <a:srgbClr val="000000"/>
              </a:solidFill>
              <a:latin typeface="楷体" pitchFamily="49" charset="-122"/>
              <a:ea typeface="楷体" pitchFamily="49" charset="-122"/>
              <a:cs typeface="Times New Roman" pitchFamily="18" charset="0"/>
            </a:endParaRPr>
          </a:p>
        </p:txBody>
      </p:sp>
    </p:spTree>
    <p:extLst>
      <p:ext uri="{BB962C8B-B14F-4D97-AF65-F5344CB8AC3E}">
        <p14:creationId xmlns:p14="http://schemas.microsoft.com/office/powerpoint/2010/main" val="7503028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2"/>
          <p:cNvSpPr txBox="1">
            <a:spLocks noChangeArrowheads="1"/>
          </p:cNvSpPr>
          <p:nvPr/>
        </p:nvSpPr>
        <p:spPr bwMode="auto">
          <a:xfrm>
            <a:off x="325439" y="446088"/>
            <a:ext cx="554270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r>
              <a:rPr lang="zh-CN" altLang="en-US" sz="3200" b="1" dirty="0" smtClean="0">
                <a:latin typeface="楷体" pitchFamily="49" charset="-122"/>
                <a:ea typeface="楷体" pitchFamily="49" charset="-122"/>
              </a:rPr>
              <a:t>一、实验目的</a:t>
            </a:r>
            <a:endParaRPr lang="zh-CN" altLang="en-US" sz="3200" b="1" dirty="0">
              <a:latin typeface="楷体" pitchFamily="49" charset="-122"/>
              <a:ea typeface="楷体" pitchFamily="49" charset="-122"/>
            </a:endParaRPr>
          </a:p>
        </p:txBody>
      </p:sp>
      <p:sp>
        <p:nvSpPr>
          <p:cNvPr id="6147" name="Rectangle 3"/>
          <p:cNvSpPr txBox="1">
            <a:spLocks noChangeArrowheads="1"/>
          </p:cNvSpPr>
          <p:nvPr/>
        </p:nvSpPr>
        <p:spPr bwMode="auto">
          <a:xfrm>
            <a:off x="374650" y="2204864"/>
            <a:ext cx="4114800" cy="2808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eaLnBrk="0" hangingPunct="0">
              <a:spcBef>
                <a:spcPct val="20000"/>
              </a:spcBef>
              <a:buFont typeface="Wingdings" pitchFamily="2" charset="2"/>
              <a:buChar char="Ø"/>
            </a:pPr>
            <a:r>
              <a:rPr lang="zh-CN" altLang="en-US" sz="2800" dirty="0">
                <a:latin typeface="Times New Roman" pitchFamily="18" charset="0"/>
                <a:ea typeface="楷体" pitchFamily="49" charset="-122"/>
                <a:cs typeface="Times New Roman" pitchFamily="18" charset="0"/>
              </a:rPr>
              <a:t>掌</a:t>
            </a:r>
            <a:r>
              <a:rPr lang="zh-CN" altLang="en-US" sz="2800" dirty="0" smtClean="0">
                <a:latin typeface="Times New Roman" pitchFamily="18" charset="0"/>
                <a:ea typeface="楷体" pitchFamily="49" charset="-122"/>
                <a:cs typeface="Times New Roman" pitchFamily="18" charset="0"/>
              </a:rPr>
              <a:t>握野外识别常见种子植物的方法</a:t>
            </a:r>
            <a:endParaRPr lang="en-US" altLang="zh-CN" sz="2800" dirty="0">
              <a:latin typeface="Times New Roman" pitchFamily="18" charset="0"/>
              <a:ea typeface="楷体" pitchFamily="49" charset="-122"/>
              <a:cs typeface="Times New Roman" pitchFamily="18" charset="0"/>
            </a:endParaRPr>
          </a:p>
          <a:p>
            <a:pPr eaLnBrk="0" hangingPunct="0">
              <a:spcBef>
                <a:spcPct val="20000"/>
              </a:spcBef>
              <a:buFont typeface="Wingdings" pitchFamily="2" charset="2"/>
              <a:buChar char="Ø"/>
            </a:pPr>
            <a:r>
              <a:rPr lang="zh-CN" altLang="en-US" sz="2800" dirty="0">
                <a:latin typeface="Times New Roman" pitchFamily="18" charset="0"/>
                <a:ea typeface="楷体" pitchFamily="49" charset="-122"/>
                <a:cs typeface="Times New Roman" pitchFamily="18" charset="0"/>
              </a:rPr>
              <a:t>掌</a:t>
            </a:r>
            <a:r>
              <a:rPr lang="zh-CN" altLang="en-US" sz="2800" dirty="0" smtClean="0">
                <a:latin typeface="Times New Roman" pitchFamily="18" charset="0"/>
                <a:ea typeface="楷体" pitchFamily="49" charset="-122"/>
                <a:cs typeface="Times New Roman" pitchFamily="18" charset="0"/>
              </a:rPr>
              <a:t>握植物标本的采集、制作和保存方法</a:t>
            </a:r>
            <a:endParaRPr lang="en-US" altLang="zh-CN" sz="2800" dirty="0">
              <a:latin typeface="Times New Roman" pitchFamily="18" charset="0"/>
              <a:ea typeface="楷体" pitchFamily="49" charset="-122"/>
              <a:cs typeface="Times New Roman" pitchFamily="18" charset="0"/>
            </a:endParaRPr>
          </a:p>
        </p:txBody>
      </p:sp>
      <p:sp>
        <p:nvSpPr>
          <p:cNvPr id="5" name="Rectangle 4"/>
          <p:cNvSpPr/>
          <p:nvPr/>
        </p:nvSpPr>
        <p:spPr>
          <a:xfrm>
            <a:off x="5508104" y="568622"/>
            <a:ext cx="2350323" cy="461665"/>
          </a:xfrm>
          <a:prstGeom prst="rect">
            <a:avLst/>
          </a:prstGeom>
          <a:noFill/>
        </p:spPr>
        <p:txBody>
          <a:bodyPr wrap="none">
            <a:spAutoFit/>
            <a:scene3d>
              <a:camera prst="orthographicFront"/>
              <a:lightRig rig="threePt" dir="t"/>
            </a:scene3d>
            <a:sp3d extrusionH="57150">
              <a:bevelT w="38100" h="38100"/>
            </a:sp3d>
          </a:bodyPr>
          <a:lstStyle/>
          <a:p>
            <a:pPr algn="ctr">
              <a:defRPr/>
            </a:pPr>
            <a:r>
              <a:rPr lang="zh-CN" altLang="en-US" sz="2400" b="1" cap="all" dirty="0">
                <a:ln w="9000" cmpd="sng">
                  <a:solidFill>
                    <a:schemeClr val="accent4">
                      <a:shade val="50000"/>
                      <a:satMod val="120000"/>
                    </a:schemeClr>
                  </a:solidFill>
                  <a:prstDash val="solid"/>
                </a:ln>
                <a:solidFill>
                  <a:srgbClr val="0000CC"/>
                </a:solidFill>
                <a:effectLst>
                  <a:reflection blurRad="12700" stA="28000" endPos="45000" dist="1000" dir="5400000" sy="-100000" algn="bl" rotWithShape="0"/>
                </a:effectLst>
                <a:latin typeface="楷体" pitchFamily="49" charset="-122"/>
                <a:ea typeface="楷体" pitchFamily="49" charset="-122"/>
              </a:rPr>
              <a:t>植</a:t>
            </a:r>
            <a:r>
              <a:rPr lang="zh-CN" altLang="en-US" sz="2400" b="1" cap="all" dirty="0" smtClean="0">
                <a:ln w="9000" cmpd="sng">
                  <a:solidFill>
                    <a:schemeClr val="accent4">
                      <a:shade val="50000"/>
                      <a:satMod val="120000"/>
                    </a:schemeClr>
                  </a:solidFill>
                  <a:prstDash val="solid"/>
                </a:ln>
                <a:solidFill>
                  <a:srgbClr val="0000CC"/>
                </a:solidFill>
                <a:effectLst>
                  <a:reflection blurRad="12700" stA="28000" endPos="45000" dist="1000" dir="5400000" sy="-100000" algn="bl" rotWithShape="0"/>
                </a:effectLst>
                <a:latin typeface="楷体" pitchFamily="49" charset="-122"/>
                <a:ea typeface="楷体" pitchFamily="49" charset="-122"/>
              </a:rPr>
              <a:t>物生物学实验</a:t>
            </a:r>
            <a:endParaRPr lang="en-US" altLang="zh-CN" sz="2400" b="1" cap="all" dirty="0">
              <a:ln w="9000" cmpd="sng">
                <a:solidFill>
                  <a:schemeClr val="accent4">
                    <a:shade val="50000"/>
                    <a:satMod val="120000"/>
                  </a:schemeClr>
                </a:solidFill>
                <a:prstDash val="solid"/>
              </a:ln>
              <a:solidFill>
                <a:srgbClr val="0000CC"/>
              </a:solidFill>
              <a:effectLst>
                <a:reflection blurRad="12700" stA="28000" endPos="45000" dist="1000" dir="5400000" sy="-100000" algn="bl" rotWithShape="0"/>
              </a:effectLst>
              <a:latin typeface="楷体" pitchFamily="49" charset="-122"/>
              <a:ea typeface="楷体" pitchFamily="49" charset="-122"/>
            </a:endParaRPr>
          </a:p>
        </p:txBody>
      </p:sp>
      <p:pic>
        <p:nvPicPr>
          <p:cNvPr id="6" name="内容占位符 3" descr="DSC00097.JPG"/>
          <p:cNvPicPr>
            <a:picLocks noChangeAspect="1"/>
          </p:cNvPicPr>
          <p:nvPr/>
        </p:nvPicPr>
        <p:blipFill>
          <a:blip r:embed="rId2"/>
          <a:srcRect/>
          <a:stretch>
            <a:fillRect/>
          </a:stretch>
        </p:blipFill>
        <p:spPr>
          <a:xfrm>
            <a:off x="5075389" y="4149080"/>
            <a:ext cx="3349709" cy="2512281"/>
          </a:xfrm>
          <a:prstGeom prst="rect">
            <a:avLst/>
          </a:prstGeom>
        </p:spPr>
      </p:pic>
      <p:pic>
        <p:nvPicPr>
          <p:cNvPr id="7" name="图片 4" descr="DSC00098.JPG"/>
          <p:cNvPicPr>
            <a:picLocks noChangeAspect="1"/>
          </p:cNvPicPr>
          <p:nvPr/>
        </p:nvPicPr>
        <p:blipFill>
          <a:blip r:embed="rId3"/>
          <a:srcRect/>
          <a:stretch>
            <a:fillRect/>
          </a:stretch>
        </p:blipFill>
        <p:spPr bwMode="auto">
          <a:xfrm>
            <a:off x="5075389" y="1383028"/>
            <a:ext cx="3298521" cy="238331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2"/>
          <p:cNvSpPr txBox="1">
            <a:spLocks noChangeArrowheads="1"/>
          </p:cNvSpPr>
          <p:nvPr/>
        </p:nvSpPr>
        <p:spPr bwMode="auto">
          <a:xfrm>
            <a:off x="325439" y="446088"/>
            <a:ext cx="554270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r>
              <a:rPr lang="zh-CN" altLang="en-US" sz="3200" b="1" dirty="0" smtClean="0">
                <a:latin typeface="楷体" pitchFamily="49" charset="-122"/>
                <a:ea typeface="楷体" pitchFamily="49" charset="-122"/>
              </a:rPr>
              <a:t>二、实验器材</a:t>
            </a:r>
            <a:endParaRPr lang="zh-CN" altLang="en-US" sz="3200" b="1" dirty="0">
              <a:latin typeface="楷体" pitchFamily="49" charset="-122"/>
              <a:ea typeface="楷体" pitchFamily="49" charset="-122"/>
            </a:endParaRPr>
          </a:p>
        </p:txBody>
      </p:sp>
      <p:sp>
        <p:nvSpPr>
          <p:cNvPr id="6147" name="Rectangle 3"/>
          <p:cNvSpPr txBox="1">
            <a:spLocks noChangeArrowheads="1"/>
          </p:cNvSpPr>
          <p:nvPr/>
        </p:nvSpPr>
        <p:spPr bwMode="auto">
          <a:xfrm>
            <a:off x="325438" y="1513456"/>
            <a:ext cx="4606601"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marL="0" indent="0" eaLnBrk="0" hangingPunct="0">
              <a:spcBef>
                <a:spcPct val="20000"/>
              </a:spcBef>
            </a:pPr>
            <a:r>
              <a:rPr lang="en-US" altLang="zh-CN" sz="2800" b="1" dirty="0" smtClean="0">
                <a:latin typeface="Times New Roman" pitchFamily="18" charset="0"/>
                <a:ea typeface="楷体" pitchFamily="49" charset="-122"/>
                <a:cs typeface="Times New Roman" pitchFamily="18" charset="0"/>
              </a:rPr>
              <a:t>1</a:t>
            </a:r>
            <a:r>
              <a:rPr lang="zh-CN" altLang="en-US" sz="2800" b="1" dirty="0" smtClean="0">
                <a:latin typeface="Times New Roman" pitchFamily="18" charset="0"/>
                <a:ea typeface="楷体" pitchFamily="49" charset="-122"/>
                <a:cs typeface="Times New Roman" pitchFamily="18" charset="0"/>
              </a:rPr>
              <a:t>、标本夹</a:t>
            </a:r>
            <a:endParaRPr lang="en-US" altLang="zh-CN" sz="2800" b="1" dirty="0" smtClean="0">
              <a:latin typeface="Times New Roman" pitchFamily="18" charset="0"/>
              <a:ea typeface="楷体" pitchFamily="49" charset="-122"/>
              <a:cs typeface="Times New Roman" pitchFamily="18" charset="0"/>
            </a:endParaRPr>
          </a:p>
          <a:p>
            <a:pPr marL="0" indent="0" eaLnBrk="0" hangingPunct="0">
              <a:spcBef>
                <a:spcPct val="20000"/>
              </a:spcBef>
            </a:pPr>
            <a:r>
              <a:rPr lang="en-US" altLang="zh-CN" sz="2800" b="1" dirty="0" smtClean="0">
                <a:latin typeface="Times New Roman" pitchFamily="18" charset="0"/>
                <a:ea typeface="楷体" pitchFamily="49" charset="-122"/>
                <a:cs typeface="Times New Roman" pitchFamily="18" charset="0"/>
              </a:rPr>
              <a:t>2</a:t>
            </a:r>
            <a:r>
              <a:rPr lang="zh-CN" altLang="en-US" sz="2800" b="1" dirty="0" smtClean="0">
                <a:latin typeface="Times New Roman" pitchFamily="18" charset="0"/>
                <a:ea typeface="楷体" pitchFamily="49" charset="-122"/>
                <a:cs typeface="Times New Roman" pitchFamily="18" charset="0"/>
              </a:rPr>
              <a:t>、吸水纸（或旧报纸）</a:t>
            </a:r>
            <a:endParaRPr lang="en-US" altLang="zh-CN" sz="2800" b="1" dirty="0" smtClean="0">
              <a:latin typeface="Times New Roman" pitchFamily="18" charset="0"/>
              <a:ea typeface="楷体" pitchFamily="49" charset="-122"/>
              <a:cs typeface="Times New Roman" pitchFamily="18" charset="0"/>
            </a:endParaRPr>
          </a:p>
          <a:p>
            <a:pPr marL="0" indent="0" eaLnBrk="0" hangingPunct="0">
              <a:spcBef>
                <a:spcPct val="20000"/>
              </a:spcBef>
            </a:pPr>
            <a:r>
              <a:rPr lang="en-US" altLang="zh-CN" sz="2800" b="1" dirty="0" smtClean="0">
                <a:latin typeface="Times New Roman" pitchFamily="18" charset="0"/>
                <a:ea typeface="楷体" pitchFamily="49" charset="-122"/>
                <a:cs typeface="Times New Roman" pitchFamily="18" charset="0"/>
              </a:rPr>
              <a:t>3</a:t>
            </a:r>
            <a:r>
              <a:rPr lang="zh-CN" altLang="en-US" sz="2800" b="1" dirty="0" smtClean="0">
                <a:latin typeface="Times New Roman" pitchFamily="18" charset="0"/>
                <a:ea typeface="楷体" pitchFamily="49" charset="-122"/>
                <a:cs typeface="Times New Roman" pitchFamily="18" charset="0"/>
              </a:rPr>
              <a:t>、采集袋</a:t>
            </a:r>
            <a:endParaRPr lang="en-US" altLang="zh-CN" sz="2800" b="1" dirty="0" smtClean="0">
              <a:latin typeface="Times New Roman" pitchFamily="18" charset="0"/>
              <a:ea typeface="楷体" pitchFamily="49" charset="-122"/>
              <a:cs typeface="Times New Roman" pitchFamily="18" charset="0"/>
            </a:endParaRPr>
          </a:p>
          <a:p>
            <a:pPr marL="0" indent="0" eaLnBrk="0" hangingPunct="0">
              <a:spcBef>
                <a:spcPct val="20000"/>
              </a:spcBef>
            </a:pPr>
            <a:r>
              <a:rPr lang="en-US" altLang="zh-CN" sz="2800" b="1" dirty="0" smtClean="0">
                <a:latin typeface="Times New Roman" pitchFamily="18" charset="0"/>
                <a:ea typeface="楷体" pitchFamily="49" charset="-122"/>
                <a:cs typeface="Times New Roman" pitchFamily="18" charset="0"/>
              </a:rPr>
              <a:t>4</a:t>
            </a:r>
            <a:r>
              <a:rPr lang="zh-CN" altLang="en-US" sz="2800" b="1" dirty="0" smtClean="0">
                <a:latin typeface="Times New Roman" pitchFamily="18" charset="0"/>
                <a:ea typeface="楷体" pitchFamily="49" charset="-122"/>
                <a:cs typeface="Times New Roman" pitchFamily="18" charset="0"/>
              </a:rPr>
              <a:t>、枝剪</a:t>
            </a:r>
            <a:endParaRPr lang="en-US" altLang="zh-CN" sz="2800" b="1" dirty="0" smtClean="0">
              <a:latin typeface="Times New Roman" pitchFamily="18" charset="0"/>
              <a:ea typeface="楷体" pitchFamily="49" charset="-122"/>
              <a:cs typeface="Times New Roman" pitchFamily="18" charset="0"/>
            </a:endParaRPr>
          </a:p>
          <a:p>
            <a:pPr marL="0" indent="0" eaLnBrk="0" hangingPunct="0">
              <a:spcBef>
                <a:spcPct val="20000"/>
              </a:spcBef>
            </a:pPr>
            <a:r>
              <a:rPr lang="en-US" altLang="zh-CN" sz="2800" b="1" dirty="0" smtClean="0">
                <a:latin typeface="Times New Roman" pitchFamily="18" charset="0"/>
                <a:ea typeface="楷体" pitchFamily="49" charset="-122"/>
                <a:cs typeface="Times New Roman" pitchFamily="18" charset="0"/>
              </a:rPr>
              <a:t>5</a:t>
            </a:r>
            <a:r>
              <a:rPr lang="zh-CN" altLang="en-US" sz="2800" b="1" dirty="0" smtClean="0">
                <a:latin typeface="Times New Roman" pitchFamily="18" charset="0"/>
                <a:ea typeface="楷体" pitchFamily="49" charset="-122"/>
                <a:cs typeface="Times New Roman" pitchFamily="18" charset="0"/>
              </a:rPr>
              <a:t>、掘铲</a:t>
            </a:r>
            <a:endParaRPr lang="en-US" altLang="zh-CN" sz="2800" b="1" dirty="0" smtClean="0">
              <a:latin typeface="Times New Roman" pitchFamily="18" charset="0"/>
              <a:ea typeface="楷体" pitchFamily="49" charset="-122"/>
              <a:cs typeface="Times New Roman" pitchFamily="18" charset="0"/>
            </a:endParaRPr>
          </a:p>
          <a:p>
            <a:pPr marL="0" indent="0" eaLnBrk="0" hangingPunct="0">
              <a:spcBef>
                <a:spcPct val="20000"/>
              </a:spcBef>
            </a:pPr>
            <a:r>
              <a:rPr lang="en-US" altLang="zh-CN" sz="2800" b="1" dirty="0" smtClean="0">
                <a:latin typeface="Times New Roman" pitchFamily="18" charset="0"/>
                <a:ea typeface="楷体" pitchFamily="49" charset="-122"/>
                <a:cs typeface="Times New Roman" pitchFamily="18" charset="0"/>
              </a:rPr>
              <a:t>6</a:t>
            </a:r>
            <a:r>
              <a:rPr lang="zh-CN" altLang="en-US" sz="2800" b="1" dirty="0" smtClean="0">
                <a:latin typeface="Times New Roman" pitchFamily="18" charset="0"/>
                <a:ea typeface="楷体" pitchFamily="49" charset="-122"/>
                <a:cs typeface="Times New Roman" pitchFamily="18" charset="0"/>
              </a:rPr>
              <a:t>、采集标签，野外记录签</a:t>
            </a:r>
            <a:endParaRPr lang="en-US" altLang="zh-CN" sz="2800" b="1" dirty="0" smtClean="0">
              <a:latin typeface="Times New Roman" pitchFamily="18" charset="0"/>
              <a:ea typeface="楷体" pitchFamily="49" charset="-122"/>
              <a:cs typeface="Times New Roman" pitchFamily="18" charset="0"/>
            </a:endParaRPr>
          </a:p>
          <a:p>
            <a:pPr marL="0" indent="0" eaLnBrk="0" hangingPunct="0">
              <a:spcBef>
                <a:spcPct val="20000"/>
              </a:spcBef>
            </a:pPr>
            <a:r>
              <a:rPr lang="en-US" altLang="zh-CN" sz="2800" b="1" dirty="0" smtClean="0">
                <a:latin typeface="Times New Roman" pitchFamily="18" charset="0"/>
                <a:ea typeface="楷体" pitchFamily="49" charset="-122"/>
                <a:cs typeface="Times New Roman" pitchFamily="18" charset="0"/>
              </a:rPr>
              <a:t>7</a:t>
            </a:r>
            <a:r>
              <a:rPr lang="zh-CN" altLang="en-US" sz="2800" b="1" dirty="0" smtClean="0">
                <a:latin typeface="Times New Roman" pitchFamily="18" charset="0"/>
                <a:ea typeface="楷体" pitchFamily="49" charset="-122"/>
                <a:cs typeface="Times New Roman" pitchFamily="18" charset="0"/>
              </a:rPr>
              <a:t>、放大镜</a:t>
            </a:r>
            <a:endParaRPr lang="en-US" altLang="zh-CN" sz="2800" b="1" dirty="0" smtClean="0">
              <a:latin typeface="Times New Roman" pitchFamily="18" charset="0"/>
              <a:ea typeface="楷体" pitchFamily="49" charset="-122"/>
              <a:cs typeface="Times New Roman" pitchFamily="18" charset="0"/>
            </a:endParaRPr>
          </a:p>
          <a:p>
            <a:pPr marL="0" indent="0" eaLnBrk="0" hangingPunct="0">
              <a:spcBef>
                <a:spcPct val="20000"/>
              </a:spcBef>
            </a:pPr>
            <a:r>
              <a:rPr lang="en-US" altLang="zh-CN" sz="2800" b="1" dirty="0" smtClean="0">
                <a:latin typeface="Times New Roman" pitchFamily="18" charset="0"/>
                <a:ea typeface="楷体" pitchFamily="49" charset="-122"/>
                <a:cs typeface="Times New Roman" pitchFamily="18" charset="0"/>
              </a:rPr>
              <a:t>8</a:t>
            </a:r>
            <a:r>
              <a:rPr lang="zh-CN" altLang="en-US" sz="2800" b="1" dirty="0" smtClean="0">
                <a:latin typeface="Times New Roman" pitchFamily="18" charset="0"/>
                <a:ea typeface="楷体" pitchFamily="49" charset="-122"/>
                <a:cs typeface="Times New Roman" pitchFamily="18" charset="0"/>
              </a:rPr>
              <a:t>、相机等</a:t>
            </a:r>
          </a:p>
        </p:txBody>
      </p:sp>
      <p:sp>
        <p:nvSpPr>
          <p:cNvPr id="5" name="Rectangle 4"/>
          <p:cNvSpPr/>
          <p:nvPr/>
        </p:nvSpPr>
        <p:spPr>
          <a:xfrm>
            <a:off x="5508104" y="568622"/>
            <a:ext cx="2350323" cy="461665"/>
          </a:xfrm>
          <a:prstGeom prst="rect">
            <a:avLst/>
          </a:prstGeom>
          <a:noFill/>
        </p:spPr>
        <p:txBody>
          <a:bodyPr wrap="none">
            <a:spAutoFit/>
            <a:scene3d>
              <a:camera prst="orthographicFront"/>
              <a:lightRig rig="threePt" dir="t"/>
            </a:scene3d>
            <a:sp3d extrusionH="57150">
              <a:bevelT w="38100" h="38100"/>
            </a:sp3d>
          </a:bodyPr>
          <a:lstStyle/>
          <a:p>
            <a:pPr algn="ctr">
              <a:defRPr/>
            </a:pPr>
            <a:r>
              <a:rPr lang="zh-CN" altLang="en-US" sz="2400" b="1" cap="all" dirty="0">
                <a:ln w="9000" cmpd="sng">
                  <a:solidFill>
                    <a:schemeClr val="accent4">
                      <a:shade val="50000"/>
                      <a:satMod val="120000"/>
                    </a:schemeClr>
                  </a:solidFill>
                  <a:prstDash val="solid"/>
                </a:ln>
                <a:solidFill>
                  <a:srgbClr val="0000CC"/>
                </a:solidFill>
                <a:effectLst>
                  <a:reflection blurRad="12700" stA="28000" endPos="45000" dist="1000" dir="5400000" sy="-100000" algn="bl" rotWithShape="0"/>
                </a:effectLst>
                <a:latin typeface="楷体" pitchFamily="49" charset="-122"/>
                <a:ea typeface="楷体" pitchFamily="49" charset="-122"/>
              </a:rPr>
              <a:t>植</a:t>
            </a:r>
            <a:r>
              <a:rPr lang="zh-CN" altLang="en-US" sz="2400" b="1" cap="all" dirty="0" smtClean="0">
                <a:ln w="9000" cmpd="sng">
                  <a:solidFill>
                    <a:schemeClr val="accent4">
                      <a:shade val="50000"/>
                      <a:satMod val="120000"/>
                    </a:schemeClr>
                  </a:solidFill>
                  <a:prstDash val="solid"/>
                </a:ln>
                <a:solidFill>
                  <a:srgbClr val="0000CC"/>
                </a:solidFill>
                <a:effectLst>
                  <a:reflection blurRad="12700" stA="28000" endPos="45000" dist="1000" dir="5400000" sy="-100000" algn="bl" rotWithShape="0"/>
                </a:effectLst>
                <a:latin typeface="楷体" pitchFamily="49" charset="-122"/>
                <a:ea typeface="楷体" pitchFamily="49" charset="-122"/>
              </a:rPr>
              <a:t>物生物学实验</a:t>
            </a:r>
            <a:endParaRPr lang="en-US" altLang="zh-CN" sz="2400" b="1" cap="all" dirty="0">
              <a:ln w="9000" cmpd="sng">
                <a:solidFill>
                  <a:schemeClr val="accent4">
                    <a:shade val="50000"/>
                    <a:satMod val="120000"/>
                  </a:schemeClr>
                </a:solidFill>
                <a:prstDash val="solid"/>
              </a:ln>
              <a:solidFill>
                <a:srgbClr val="0000CC"/>
              </a:solidFill>
              <a:effectLst>
                <a:reflection blurRad="12700" stA="28000" endPos="45000" dist="1000" dir="5400000" sy="-100000" algn="bl" rotWithShape="0"/>
              </a:effectLst>
              <a:latin typeface="楷体" pitchFamily="49" charset="-122"/>
              <a:ea typeface="楷体" pitchFamily="49" charset="-122"/>
            </a:endParaRPr>
          </a:p>
        </p:txBody>
      </p:sp>
      <p:pic>
        <p:nvPicPr>
          <p:cNvPr id="1026" name="Picture 2" descr="http://img51.foodjx.com/2/20130328/63500083359991860420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4443" y="1196752"/>
            <a:ext cx="3333750" cy="173355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D:\中药标本制作图片\DSCN102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69262" y="5101208"/>
            <a:ext cx="1944216" cy="132750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D:\中药标本制作图片\DSCN1050.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40793" y="3501008"/>
            <a:ext cx="20574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0" descr="D:\中药标本制作图片\DSCN1045.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059069" y="5340124"/>
            <a:ext cx="1981200" cy="1398588"/>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5" descr="枝剪（一）"/>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5331" y="3068959"/>
            <a:ext cx="1957934" cy="1401223"/>
          </a:xfrm>
          <a:prstGeom prst="rect">
            <a:avLst/>
          </a:prstGeom>
          <a:noFill/>
          <a:extLst>
            <a:ext uri="{909E8E84-426E-40DD-AFC4-6F175D3DCCD1}">
              <a14:hiddenFill xmlns:a14="http://schemas.microsoft.com/office/drawing/2010/main">
                <a:solidFill>
                  <a:srgbClr val="FFFFFF"/>
                </a:solidFill>
              </a14:hiddenFill>
            </a:ext>
          </a:extLst>
        </p:spPr>
      </p:pic>
      <p:sp>
        <p:nvSpPr>
          <p:cNvPr id="2" name="AutoShape 4" descr="http://img3.imgtn.bdimg.com/it/u=1238464677,3353063674&amp;fm=21&amp;gp=0.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pic>
        <p:nvPicPr>
          <p:cNvPr id="1030" name="Picture 6" descr="http://image.rakuten.co.jp/ideshokai/cabinet/fsan8/4983042122229.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630549" y="5101208"/>
            <a:ext cx="1728304" cy="1728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3030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2"/>
          <p:cNvSpPr txBox="1">
            <a:spLocks noChangeArrowheads="1"/>
          </p:cNvSpPr>
          <p:nvPr/>
        </p:nvSpPr>
        <p:spPr bwMode="auto">
          <a:xfrm>
            <a:off x="325439" y="446088"/>
            <a:ext cx="554270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r>
              <a:rPr lang="zh-CN" altLang="en-US" sz="3200" b="1" dirty="0" smtClean="0">
                <a:latin typeface="楷体" pitchFamily="49" charset="-122"/>
                <a:ea typeface="楷体" pitchFamily="49" charset="-122"/>
              </a:rPr>
              <a:t>二、实验器材</a:t>
            </a:r>
            <a:endParaRPr lang="zh-CN" altLang="en-US" sz="3200" b="1" dirty="0">
              <a:latin typeface="楷体" pitchFamily="49" charset="-122"/>
              <a:ea typeface="楷体" pitchFamily="49" charset="-122"/>
            </a:endParaRPr>
          </a:p>
        </p:txBody>
      </p:sp>
      <p:sp>
        <p:nvSpPr>
          <p:cNvPr id="6147" name="Rectangle 3"/>
          <p:cNvSpPr txBox="1">
            <a:spLocks noChangeArrowheads="1"/>
          </p:cNvSpPr>
          <p:nvPr/>
        </p:nvSpPr>
        <p:spPr bwMode="auto">
          <a:xfrm>
            <a:off x="374650" y="1484313"/>
            <a:ext cx="4053334"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marL="0" indent="0" eaLnBrk="0" hangingPunct="0">
              <a:spcBef>
                <a:spcPct val="20000"/>
              </a:spcBef>
            </a:pPr>
            <a:r>
              <a:rPr lang="zh-CN" altLang="en-US" sz="2800" b="1" dirty="0">
                <a:latin typeface="Times New Roman" pitchFamily="18" charset="0"/>
                <a:ea typeface="楷体" pitchFamily="49" charset="-122"/>
                <a:cs typeface="Times New Roman" pitchFamily="18" charset="0"/>
              </a:rPr>
              <a:t>采集标签</a:t>
            </a:r>
            <a:endParaRPr lang="en-US" altLang="zh-CN" sz="2800" b="1" dirty="0" smtClean="0">
              <a:latin typeface="Times New Roman" pitchFamily="18" charset="0"/>
              <a:ea typeface="楷体" pitchFamily="49" charset="-122"/>
              <a:cs typeface="Times New Roman" pitchFamily="18" charset="0"/>
            </a:endParaRPr>
          </a:p>
        </p:txBody>
      </p:sp>
      <p:sp>
        <p:nvSpPr>
          <p:cNvPr id="5" name="Rectangle 4"/>
          <p:cNvSpPr/>
          <p:nvPr/>
        </p:nvSpPr>
        <p:spPr>
          <a:xfrm>
            <a:off x="5508104" y="568622"/>
            <a:ext cx="2350323" cy="461665"/>
          </a:xfrm>
          <a:prstGeom prst="rect">
            <a:avLst/>
          </a:prstGeom>
          <a:noFill/>
        </p:spPr>
        <p:txBody>
          <a:bodyPr wrap="none">
            <a:spAutoFit/>
            <a:scene3d>
              <a:camera prst="orthographicFront"/>
              <a:lightRig rig="threePt" dir="t"/>
            </a:scene3d>
            <a:sp3d extrusionH="57150">
              <a:bevelT w="38100" h="38100"/>
            </a:sp3d>
          </a:bodyPr>
          <a:lstStyle/>
          <a:p>
            <a:pPr algn="ctr">
              <a:defRPr/>
            </a:pPr>
            <a:r>
              <a:rPr lang="zh-CN" altLang="en-US" sz="2400" b="1" cap="all" dirty="0">
                <a:ln w="9000" cmpd="sng">
                  <a:solidFill>
                    <a:schemeClr val="accent4">
                      <a:shade val="50000"/>
                      <a:satMod val="120000"/>
                    </a:schemeClr>
                  </a:solidFill>
                  <a:prstDash val="solid"/>
                </a:ln>
                <a:solidFill>
                  <a:srgbClr val="0000CC"/>
                </a:solidFill>
                <a:effectLst>
                  <a:reflection blurRad="12700" stA="28000" endPos="45000" dist="1000" dir="5400000" sy="-100000" algn="bl" rotWithShape="0"/>
                </a:effectLst>
                <a:latin typeface="楷体" pitchFamily="49" charset="-122"/>
                <a:ea typeface="楷体" pitchFamily="49" charset="-122"/>
              </a:rPr>
              <a:t>植</a:t>
            </a:r>
            <a:r>
              <a:rPr lang="zh-CN" altLang="en-US" sz="2400" b="1" cap="all" dirty="0" smtClean="0">
                <a:ln w="9000" cmpd="sng">
                  <a:solidFill>
                    <a:schemeClr val="accent4">
                      <a:shade val="50000"/>
                      <a:satMod val="120000"/>
                    </a:schemeClr>
                  </a:solidFill>
                  <a:prstDash val="solid"/>
                </a:ln>
                <a:solidFill>
                  <a:srgbClr val="0000CC"/>
                </a:solidFill>
                <a:effectLst>
                  <a:reflection blurRad="12700" stA="28000" endPos="45000" dist="1000" dir="5400000" sy="-100000" algn="bl" rotWithShape="0"/>
                </a:effectLst>
                <a:latin typeface="楷体" pitchFamily="49" charset="-122"/>
                <a:ea typeface="楷体" pitchFamily="49" charset="-122"/>
              </a:rPr>
              <a:t>物生物学实验</a:t>
            </a:r>
            <a:endParaRPr lang="en-US" altLang="zh-CN" sz="2400" b="1" cap="all" dirty="0">
              <a:ln w="9000" cmpd="sng">
                <a:solidFill>
                  <a:schemeClr val="accent4">
                    <a:shade val="50000"/>
                    <a:satMod val="120000"/>
                  </a:schemeClr>
                </a:solidFill>
                <a:prstDash val="solid"/>
              </a:ln>
              <a:solidFill>
                <a:srgbClr val="0000CC"/>
              </a:solidFill>
              <a:effectLst>
                <a:reflection blurRad="12700" stA="28000" endPos="45000" dist="1000" dir="5400000" sy="-100000" algn="bl" rotWithShape="0"/>
              </a:effectLst>
              <a:latin typeface="楷体" pitchFamily="49" charset="-122"/>
              <a:ea typeface="楷体" pitchFamily="49" charset="-122"/>
            </a:endParaRPr>
          </a:p>
        </p:txBody>
      </p:sp>
      <p:sp>
        <p:nvSpPr>
          <p:cNvPr id="6" name="Text Box 4"/>
          <p:cNvSpPr txBox="1">
            <a:spLocks noChangeArrowheads="1"/>
          </p:cNvSpPr>
          <p:nvPr/>
        </p:nvSpPr>
        <p:spPr bwMode="auto">
          <a:xfrm>
            <a:off x="2438400" y="2286000"/>
            <a:ext cx="5410200" cy="377190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zh-CN" dirty="0"/>
          </a:p>
          <a:p>
            <a:pPr>
              <a:spcBef>
                <a:spcPct val="50000"/>
              </a:spcBef>
            </a:pPr>
            <a:endParaRPr lang="en-US" altLang="zh-CN" dirty="0"/>
          </a:p>
          <a:p>
            <a:pPr>
              <a:spcBef>
                <a:spcPct val="50000"/>
              </a:spcBef>
            </a:pPr>
            <a:r>
              <a:rPr lang="zh-CN" altLang="en-US" b="1" dirty="0"/>
              <a:t>采集人</a:t>
            </a:r>
            <a:r>
              <a:rPr lang="en-US" altLang="zh-CN" b="1" dirty="0"/>
              <a:t>:</a:t>
            </a:r>
          </a:p>
          <a:p>
            <a:pPr>
              <a:spcBef>
                <a:spcPct val="50000"/>
              </a:spcBef>
            </a:pPr>
            <a:r>
              <a:rPr lang="zh-CN" altLang="en-US" b="1" dirty="0"/>
              <a:t>采集号</a:t>
            </a:r>
            <a:r>
              <a:rPr lang="en-US" altLang="zh-CN" b="1" dirty="0"/>
              <a:t>:</a:t>
            </a:r>
          </a:p>
          <a:p>
            <a:pPr>
              <a:spcBef>
                <a:spcPct val="50000"/>
              </a:spcBef>
            </a:pPr>
            <a:r>
              <a:rPr lang="zh-CN" altLang="en-US" b="1" dirty="0"/>
              <a:t>地   点</a:t>
            </a:r>
            <a:r>
              <a:rPr lang="en-US" altLang="zh-CN" b="1" dirty="0"/>
              <a:t>:</a:t>
            </a:r>
          </a:p>
          <a:p>
            <a:pPr>
              <a:spcBef>
                <a:spcPct val="50000"/>
              </a:spcBef>
            </a:pPr>
            <a:r>
              <a:rPr lang="zh-CN" altLang="en-US" b="1" dirty="0"/>
              <a:t>日   期</a:t>
            </a:r>
            <a:r>
              <a:rPr lang="en-US" altLang="zh-CN" b="1" dirty="0"/>
              <a:t>:</a:t>
            </a:r>
          </a:p>
          <a:p>
            <a:pPr>
              <a:spcBef>
                <a:spcPct val="50000"/>
              </a:spcBef>
            </a:pPr>
            <a:endParaRPr lang="en-US" altLang="zh-CN" b="1" dirty="0"/>
          </a:p>
        </p:txBody>
      </p:sp>
    </p:spTree>
    <p:extLst>
      <p:ext uri="{BB962C8B-B14F-4D97-AF65-F5344CB8AC3E}">
        <p14:creationId xmlns:p14="http://schemas.microsoft.com/office/powerpoint/2010/main" val="6274883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2"/>
          <p:cNvSpPr txBox="1">
            <a:spLocks noChangeArrowheads="1"/>
          </p:cNvSpPr>
          <p:nvPr/>
        </p:nvSpPr>
        <p:spPr bwMode="auto">
          <a:xfrm>
            <a:off x="325439" y="446088"/>
            <a:ext cx="554270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r>
              <a:rPr lang="zh-CN" altLang="en-US" sz="3200" b="1" dirty="0" smtClean="0">
                <a:latin typeface="楷体" pitchFamily="49" charset="-122"/>
                <a:ea typeface="楷体" pitchFamily="49" charset="-122"/>
              </a:rPr>
              <a:t>二、实验器材</a:t>
            </a:r>
            <a:endParaRPr lang="zh-CN" altLang="en-US" sz="3200" b="1" dirty="0">
              <a:latin typeface="楷体" pitchFamily="49" charset="-122"/>
              <a:ea typeface="楷体" pitchFamily="49" charset="-122"/>
            </a:endParaRPr>
          </a:p>
        </p:txBody>
      </p:sp>
      <p:sp>
        <p:nvSpPr>
          <p:cNvPr id="6147" name="Rectangle 3"/>
          <p:cNvSpPr txBox="1">
            <a:spLocks noChangeArrowheads="1"/>
          </p:cNvSpPr>
          <p:nvPr/>
        </p:nvSpPr>
        <p:spPr bwMode="auto">
          <a:xfrm>
            <a:off x="3923928" y="1531505"/>
            <a:ext cx="2267193" cy="576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marL="0" indent="0" eaLnBrk="0" hangingPunct="0">
              <a:spcBef>
                <a:spcPct val="20000"/>
              </a:spcBef>
            </a:pPr>
            <a:r>
              <a:rPr lang="zh-CN" altLang="en-US" sz="2800" b="1" dirty="0">
                <a:latin typeface="Times New Roman" pitchFamily="18" charset="0"/>
                <a:ea typeface="楷体" pitchFamily="49" charset="-122"/>
                <a:cs typeface="Times New Roman" pitchFamily="18" charset="0"/>
              </a:rPr>
              <a:t>采</a:t>
            </a:r>
            <a:r>
              <a:rPr lang="zh-CN" altLang="en-US" sz="2800" b="1" dirty="0" smtClean="0">
                <a:latin typeface="Times New Roman" pitchFamily="18" charset="0"/>
                <a:ea typeface="楷体" pitchFamily="49" charset="-122"/>
                <a:cs typeface="Times New Roman" pitchFamily="18" charset="0"/>
              </a:rPr>
              <a:t>集卡格式</a:t>
            </a:r>
            <a:endParaRPr lang="en-US" altLang="zh-CN" sz="2800" b="1" dirty="0" smtClean="0">
              <a:latin typeface="Times New Roman" pitchFamily="18" charset="0"/>
              <a:ea typeface="楷体" pitchFamily="49" charset="-122"/>
              <a:cs typeface="Times New Roman" pitchFamily="18" charset="0"/>
            </a:endParaRPr>
          </a:p>
        </p:txBody>
      </p:sp>
      <p:sp>
        <p:nvSpPr>
          <p:cNvPr id="5" name="Rectangle 4"/>
          <p:cNvSpPr/>
          <p:nvPr/>
        </p:nvSpPr>
        <p:spPr>
          <a:xfrm>
            <a:off x="5508104" y="568622"/>
            <a:ext cx="2350323" cy="461665"/>
          </a:xfrm>
          <a:prstGeom prst="rect">
            <a:avLst/>
          </a:prstGeom>
          <a:noFill/>
        </p:spPr>
        <p:txBody>
          <a:bodyPr wrap="none">
            <a:spAutoFit/>
            <a:scene3d>
              <a:camera prst="orthographicFront"/>
              <a:lightRig rig="threePt" dir="t"/>
            </a:scene3d>
            <a:sp3d extrusionH="57150">
              <a:bevelT w="38100" h="38100"/>
            </a:sp3d>
          </a:bodyPr>
          <a:lstStyle/>
          <a:p>
            <a:pPr algn="ctr">
              <a:defRPr/>
            </a:pPr>
            <a:r>
              <a:rPr lang="zh-CN" altLang="en-US" sz="2400" b="1" cap="all" dirty="0">
                <a:ln w="9000" cmpd="sng">
                  <a:solidFill>
                    <a:schemeClr val="accent4">
                      <a:shade val="50000"/>
                      <a:satMod val="120000"/>
                    </a:schemeClr>
                  </a:solidFill>
                  <a:prstDash val="solid"/>
                </a:ln>
                <a:solidFill>
                  <a:srgbClr val="0000CC"/>
                </a:solidFill>
                <a:effectLst>
                  <a:reflection blurRad="12700" stA="28000" endPos="45000" dist="1000" dir="5400000" sy="-100000" algn="bl" rotWithShape="0"/>
                </a:effectLst>
                <a:latin typeface="楷体" pitchFamily="49" charset="-122"/>
                <a:ea typeface="楷体" pitchFamily="49" charset="-122"/>
              </a:rPr>
              <a:t>植</a:t>
            </a:r>
            <a:r>
              <a:rPr lang="zh-CN" altLang="en-US" sz="2400" b="1" cap="all" dirty="0" smtClean="0">
                <a:ln w="9000" cmpd="sng">
                  <a:solidFill>
                    <a:schemeClr val="accent4">
                      <a:shade val="50000"/>
                      <a:satMod val="120000"/>
                    </a:schemeClr>
                  </a:solidFill>
                  <a:prstDash val="solid"/>
                </a:ln>
                <a:solidFill>
                  <a:srgbClr val="0000CC"/>
                </a:solidFill>
                <a:effectLst>
                  <a:reflection blurRad="12700" stA="28000" endPos="45000" dist="1000" dir="5400000" sy="-100000" algn="bl" rotWithShape="0"/>
                </a:effectLst>
                <a:latin typeface="楷体" pitchFamily="49" charset="-122"/>
                <a:ea typeface="楷体" pitchFamily="49" charset="-122"/>
              </a:rPr>
              <a:t>物生物学实验</a:t>
            </a:r>
            <a:endParaRPr lang="en-US" altLang="zh-CN" sz="2400" b="1" cap="all" dirty="0">
              <a:ln w="9000" cmpd="sng">
                <a:solidFill>
                  <a:schemeClr val="accent4">
                    <a:shade val="50000"/>
                    <a:satMod val="120000"/>
                  </a:schemeClr>
                </a:solidFill>
                <a:prstDash val="solid"/>
              </a:ln>
              <a:solidFill>
                <a:srgbClr val="0000CC"/>
              </a:solidFill>
              <a:effectLst>
                <a:reflection blurRad="12700" stA="28000" endPos="45000" dist="1000" dir="5400000" sy="-100000" algn="bl" rotWithShape="0"/>
              </a:effectLst>
              <a:latin typeface="楷体" pitchFamily="49" charset="-122"/>
              <a:ea typeface="楷体" pitchFamily="49" charset="-122"/>
            </a:endParaRPr>
          </a:p>
        </p:txBody>
      </p:sp>
      <p:sp>
        <p:nvSpPr>
          <p:cNvPr id="6" name="Text Box 4"/>
          <p:cNvSpPr txBox="1">
            <a:spLocks noChangeArrowheads="1"/>
          </p:cNvSpPr>
          <p:nvPr/>
        </p:nvSpPr>
        <p:spPr bwMode="auto">
          <a:xfrm>
            <a:off x="2438400" y="2286000"/>
            <a:ext cx="5410200" cy="2031325"/>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spcBef>
                <a:spcPct val="50000"/>
              </a:spcBef>
            </a:pPr>
            <a:endParaRPr lang="en-US" altLang="zh-CN" dirty="0"/>
          </a:p>
          <a:p>
            <a:pPr>
              <a:spcBef>
                <a:spcPct val="50000"/>
              </a:spcBef>
            </a:pPr>
            <a:r>
              <a:rPr lang="zh-CN" altLang="en-US" b="1" dirty="0"/>
              <a:t>采</a:t>
            </a:r>
            <a:r>
              <a:rPr lang="zh-CN" altLang="en-US" b="1" dirty="0" smtClean="0"/>
              <a:t>集号</a:t>
            </a:r>
            <a:r>
              <a:rPr lang="en-US" altLang="zh-CN" b="1" dirty="0" smtClean="0"/>
              <a:t>:</a:t>
            </a:r>
            <a:endParaRPr lang="en-US" altLang="zh-CN" b="1" dirty="0"/>
          </a:p>
          <a:p>
            <a:pPr>
              <a:spcBef>
                <a:spcPct val="50000"/>
              </a:spcBef>
            </a:pPr>
            <a:r>
              <a:rPr lang="zh-CN" altLang="en-US" b="1" dirty="0"/>
              <a:t>采</a:t>
            </a:r>
            <a:r>
              <a:rPr lang="zh-CN" altLang="en-US" b="1" dirty="0" smtClean="0"/>
              <a:t>集者</a:t>
            </a:r>
            <a:r>
              <a:rPr lang="en-US" altLang="zh-CN" b="1" dirty="0" smtClean="0"/>
              <a:t>:</a:t>
            </a:r>
            <a:endParaRPr lang="en-US" altLang="zh-CN" b="1" dirty="0"/>
          </a:p>
          <a:p>
            <a:pPr>
              <a:spcBef>
                <a:spcPct val="50000"/>
              </a:spcBef>
            </a:pPr>
            <a:r>
              <a:rPr lang="zh-CN" altLang="en-US" b="1" dirty="0"/>
              <a:t>地   点</a:t>
            </a:r>
            <a:r>
              <a:rPr lang="en-US" altLang="zh-CN" b="1" dirty="0" smtClean="0"/>
              <a:t>:</a:t>
            </a:r>
          </a:p>
          <a:p>
            <a:pPr>
              <a:spcBef>
                <a:spcPct val="50000"/>
              </a:spcBef>
            </a:pPr>
            <a:r>
              <a:rPr lang="en-US" altLang="zh-CN" b="1" dirty="0"/>
              <a:t> </a:t>
            </a:r>
            <a:r>
              <a:rPr lang="en-US" altLang="zh-CN" b="1" dirty="0" smtClean="0"/>
              <a:t>                          </a:t>
            </a:r>
            <a:r>
              <a:rPr lang="zh-CN" altLang="en-US" b="1" dirty="0" smtClean="0"/>
              <a:t>年                  月               日</a:t>
            </a:r>
            <a:endParaRPr lang="en-US" altLang="zh-CN" b="1" dirty="0"/>
          </a:p>
        </p:txBody>
      </p:sp>
    </p:spTree>
    <p:extLst>
      <p:ext uri="{BB962C8B-B14F-4D97-AF65-F5344CB8AC3E}">
        <p14:creationId xmlns:p14="http://schemas.microsoft.com/office/powerpoint/2010/main" val="23280965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txBox="1">
            <a:spLocks noChangeArrowheads="1"/>
          </p:cNvSpPr>
          <p:nvPr/>
        </p:nvSpPr>
        <p:spPr bwMode="auto">
          <a:xfrm>
            <a:off x="323528" y="381941"/>
            <a:ext cx="3405262" cy="64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marL="0" indent="0" eaLnBrk="0" hangingPunct="0">
              <a:spcBef>
                <a:spcPct val="20000"/>
              </a:spcBef>
            </a:pPr>
            <a:r>
              <a:rPr lang="zh-CN" altLang="en-US" sz="2800" b="1" dirty="0">
                <a:latin typeface="Times New Roman" pitchFamily="18" charset="0"/>
                <a:ea typeface="楷体" pitchFamily="49" charset="-122"/>
                <a:cs typeface="Times New Roman" pitchFamily="18" charset="0"/>
              </a:rPr>
              <a:t>野外采集记录</a:t>
            </a:r>
            <a:r>
              <a:rPr lang="zh-CN" altLang="en-US" sz="2800" b="1" dirty="0" smtClean="0">
                <a:latin typeface="Times New Roman" pitchFamily="18" charset="0"/>
                <a:ea typeface="楷体" pitchFamily="49" charset="-122"/>
                <a:cs typeface="Times New Roman" pitchFamily="18" charset="0"/>
              </a:rPr>
              <a:t>本格式</a:t>
            </a:r>
            <a:endParaRPr lang="en-US" altLang="zh-CN" sz="2800" b="1" dirty="0" smtClean="0">
              <a:latin typeface="Times New Roman" pitchFamily="18" charset="0"/>
              <a:ea typeface="楷体" pitchFamily="49" charset="-122"/>
              <a:cs typeface="Times New Roman" pitchFamily="18" charset="0"/>
            </a:endParaRPr>
          </a:p>
        </p:txBody>
      </p:sp>
      <p:sp>
        <p:nvSpPr>
          <p:cNvPr id="5" name="Rectangle 4"/>
          <p:cNvSpPr/>
          <p:nvPr/>
        </p:nvSpPr>
        <p:spPr>
          <a:xfrm>
            <a:off x="5508104" y="568622"/>
            <a:ext cx="2350323" cy="461665"/>
          </a:xfrm>
          <a:prstGeom prst="rect">
            <a:avLst/>
          </a:prstGeom>
          <a:noFill/>
        </p:spPr>
        <p:txBody>
          <a:bodyPr wrap="none">
            <a:spAutoFit/>
            <a:scene3d>
              <a:camera prst="orthographicFront"/>
              <a:lightRig rig="threePt" dir="t"/>
            </a:scene3d>
            <a:sp3d extrusionH="57150">
              <a:bevelT w="38100" h="38100"/>
            </a:sp3d>
          </a:bodyPr>
          <a:lstStyle/>
          <a:p>
            <a:pPr algn="ctr">
              <a:defRPr/>
            </a:pPr>
            <a:r>
              <a:rPr lang="zh-CN" altLang="en-US" sz="2400" b="1" cap="all" dirty="0">
                <a:ln w="9000" cmpd="sng">
                  <a:solidFill>
                    <a:schemeClr val="accent4">
                      <a:shade val="50000"/>
                      <a:satMod val="120000"/>
                    </a:schemeClr>
                  </a:solidFill>
                  <a:prstDash val="solid"/>
                </a:ln>
                <a:solidFill>
                  <a:srgbClr val="0000CC"/>
                </a:solidFill>
                <a:effectLst>
                  <a:reflection blurRad="12700" stA="28000" endPos="45000" dist="1000" dir="5400000" sy="-100000" algn="bl" rotWithShape="0"/>
                </a:effectLst>
                <a:latin typeface="楷体" pitchFamily="49" charset="-122"/>
                <a:ea typeface="楷体" pitchFamily="49" charset="-122"/>
              </a:rPr>
              <a:t>植</a:t>
            </a:r>
            <a:r>
              <a:rPr lang="zh-CN" altLang="en-US" sz="2400" b="1" cap="all" dirty="0" smtClean="0">
                <a:ln w="9000" cmpd="sng">
                  <a:solidFill>
                    <a:schemeClr val="accent4">
                      <a:shade val="50000"/>
                      <a:satMod val="120000"/>
                    </a:schemeClr>
                  </a:solidFill>
                  <a:prstDash val="solid"/>
                </a:ln>
                <a:solidFill>
                  <a:srgbClr val="0000CC"/>
                </a:solidFill>
                <a:effectLst>
                  <a:reflection blurRad="12700" stA="28000" endPos="45000" dist="1000" dir="5400000" sy="-100000" algn="bl" rotWithShape="0"/>
                </a:effectLst>
                <a:latin typeface="楷体" pitchFamily="49" charset="-122"/>
                <a:ea typeface="楷体" pitchFamily="49" charset="-122"/>
              </a:rPr>
              <a:t>物生物学实验</a:t>
            </a:r>
            <a:endParaRPr lang="en-US" altLang="zh-CN" sz="2400" b="1" cap="all" dirty="0">
              <a:ln w="9000" cmpd="sng">
                <a:solidFill>
                  <a:schemeClr val="accent4">
                    <a:shade val="50000"/>
                    <a:satMod val="120000"/>
                  </a:schemeClr>
                </a:solidFill>
                <a:prstDash val="solid"/>
              </a:ln>
              <a:solidFill>
                <a:srgbClr val="0000CC"/>
              </a:solidFill>
              <a:effectLst>
                <a:reflection blurRad="12700" stA="28000" endPos="45000" dist="1000" dir="5400000" sy="-100000" algn="bl" rotWithShape="0"/>
              </a:effectLst>
              <a:latin typeface="楷体" pitchFamily="49" charset="-122"/>
              <a:ea typeface="楷体" pitchFamily="49" charset="-122"/>
            </a:endParaRPr>
          </a:p>
        </p:txBody>
      </p:sp>
      <p:graphicFrame>
        <p:nvGraphicFramePr>
          <p:cNvPr id="7" name="Group 113"/>
          <p:cNvGraphicFramePr>
            <a:graphicFrameLocks noGrp="1"/>
          </p:cNvGraphicFramePr>
          <p:nvPr>
            <p:extLst>
              <p:ext uri="{D42A27DB-BD31-4B8C-83A1-F6EECF244321}">
                <p14:modId xmlns:p14="http://schemas.microsoft.com/office/powerpoint/2010/main" val="4286774716"/>
              </p:ext>
            </p:extLst>
          </p:nvPr>
        </p:nvGraphicFramePr>
        <p:xfrm>
          <a:off x="683568" y="1412776"/>
          <a:ext cx="6934200" cy="5193792"/>
        </p:xfrm>
        <a:graphic>
          <a:graphicData uri="http://schemas.openxmlformats.org/drawingml/2006/table">
            <a:tbl>
              <a:tblPr>
                <a:tableStyleId>{616DA210-FB5B-4158-B5E0-FEB733F419BA}</a:tableStyleId>
              </a:tblPr>
              <a:tblGrid>
                <a:gridCol w="6934200"/>
              </a:tblGrid>
              <a:tr h="273050">
                <a:tc>
                  <a:txBody>
                    <a:bodyPr/>
                    <a:lstStyle/>
                    <a:p>
                      <a:pPr marL="0" marR="0" lvl="0" indent="0" algn="ctr"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zh-CN" altLang="en-US" sz="1800" b="1" u="none" strike="noStrike" cap="none" normalizeH="0" baseline="0" dirty="0" smtClean="0">
                          <a:ln>
                            <a:noFill/>
                          </a:ln>
                          <a:effectLst/>
                        </a:rPr>
                        <a:t>植物标本野外记录</a:t>
                      </a:r>
                      <a:endParaRPr kumimoji="1" lang="en-US" altLang="zh-CN" sz="1800" b="1" u="none" strike="noStrike" cap="none" normalizeH="0" baseline="0" dirty="0" smtClean="0">
                        <a:ln>
                          <a:noFill/>
                        </a:ln>
                        <a:effectLst/>
                      </a:endParaRPr>
                    </a:p>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zh-CN" altLang="en-US" sz="1400" b="1" u="none" strike="noStrike" cap="none" normalizeH="0" baseline="0" dirty="0" smtClean="0">
                          <a:ln>
                            <a:noFill/>
                          </a:ln>
                          <a:effectLst/>
                        </a:rPr>
                        <a:t>中名                                                           </a:t>
                      </a:r>
                      <a:endParaRPr kumimoji="1" lang="zh-CN" altLang="en-US" sz="1400" b="1" i="0" u="none" strike="noStrike" cap="none" normalizeH="0" baseline="0" dirty="0" smtClean="0">
                        <a:ln>
                          <a:noFill/>
                        </a:ln>
                        <a:solidFill>
                          <a:schemeClr val="tx1"/>
                        </a:solidFill>
                        <a:effectLst/>
                        <a:latin typeface="Times New Roman" pitchFamily="18" charset="0"/>
                        <a:ea typeface="宋体" charset="-122"/>
                      </a:endParaRPr>
                    </a:p>
                  </a:txBody>
                  <a:tcPr horzOverflow="overflow"/>
                </a:tc>
              </a:tr>
              <a:tr h="238125">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zh-CN" altLang="en-US" sz="1400" b="1" i="0" u="none" strike="noStrike" cap="none" normalizeH="0" baseline="0" dirty="0" smtClean="0">
                          <a:ln>
                            <a:noFill/>
                          </a:ln>
                          <a:solidFill>
                            <a:schemeClr val="tx1"/>
                          </a:solidFill>
                          <a:effectLst/>
                          <a:latin typeface="+mn-lt"/>
                          <a:ea typeface="+mn-ea"/>
                        </a:rPr>
                        <a:t>土名（别名）</a:t>
                      </a:r>
                      <a:endParaRPr kumimoji="1" lang="zh-CN" altLang="en-US" sz="1400" b="1" i="0" u="none" strike="noStrike" cap="none" normalizeH="0" baseline="0" dirty="0" smtClean="0">
                        <a:ln>
                          <a:noFill/>
                        </a:ln>
                        <a:solidFill>
                          <a:schemeClr val="tx1"/>
                        </a:solidFill>
                        <a:effectLst/>
                        <a:latin typeface="Times New Roman" pitchFamily="18" charset="0"/>
                        <a:ea typeface="宋体" charset="-122"/>
                      </a:endParaRPr>
                    </a:p>
                  </a:txBody>
                  <a:tcPr horzOverflow="overflow"/>
                </a:tc>
              </a:tr>
              <a:tr h="239713">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zh-CN" altLang="en-US" sz="1400" b="1" i="0" u="none" strike="noStrike" cap="none" normalizeH="0" baseline="0" dirty="0" smtClean="0">
                          <a:ln>
                            <a:noFill/>
                          </a:ln>
                          <a:solidFill>
                            <a:schemeClr val="tx1"/>
                          </a:solidFill>
                          <a:effectLst/>
                          <a:latin typeface="+mn-lt"/>
                          <a:ea typeface="+mn-ea"/>
                        </a:rPr>
                        <a:t>拉丁名</a:t>
                      </a:r>
                      <a:endParaRPr kumimoji="1" lang="zh-CN" altLang="en-US" sz="1400" b="1" i="0" u="none" strike="noStrike" cap="none" normalizeH="0" baseline="0" dirty="0" smtClean="0">
                        <a:ln>
                          <a:noFill/>
                        </a:ln>
                        <a:solidFill>
                          <a:schemeClr val="tx1"/>
                        </a:solidFill>
                        <a:effectLst/>
                        <a:latin typeface="Times New Roman" pitchFamily="18" charset="0"/>
                        <a:ea typeface="宋体" charset="-122"/>
                      </a:endParaRPr>
                    </a:p>
                  </a:txBody>
                  <a:tcPr horzOverflow="overflow"/>
                </a:tc>
              </a:tr>
              <a:tr h="238125">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zh-CN" altLang="en-US" sz="1400" b="1" i="0" u="none" strike="noStrike" cap="none" normalizeH="0" baseline="0" dirty="0" smtClean="0">
                          <a:ln>
                            <a:noFill/>
                          </a:ln>
                          <a:solidFill>
                            <a:schemeClr val="tx1"/>
                          </a:solidFill>
                          <a:effectLst/>
                          <a:latin typeface="+mn-lt"/>
                          <a:ea typeface="+mn-ea"/>
                        </a:rPr>
                        <a:t>地点</a:t>
                      </a:r>
                      <a:endParaRPr kumimoji="1" lang="zh-CN" altLang="en-US" sz="1400" b="1" i="0" u="none" strike="noStrike" cap="none" normalizeH="0" baseline="0" dirty="0" smtClean="0">
                        <a:ln>
                          <a:noFill/>
                        </a:ln>
                        <a:solidFill>
                          <a:schemeClr val="tx1"/>
                        </a:solidFill>
                        <a:effectLst/>
                        <a:latin typeface="Times New Roman" pitchFamily="18" charset="0"/>
                        <a:ea typeface="宋体" charset="-122"/>
                      </a:endParaRPr>
                    </a:p>
                  </a:txBody>
                  <a:tcPr horzOverflow="overflow"/>
                </a:tc>
              </a:tr>
              <a:tr h="239713">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zh-CN" altLang="en-US" sz="1400" b="1" i="0" u="none" strike="noStrike" cap="none" normalizeH="0" baseline="0" dirty="0" smtClean="0">
                          <a:ln>
                            <a:noFill/>
                          </a:ln>
                          <a:solidFill>
                            <a:schemeClr val="tx1"/>
                          </a:solidFill>
                          <a:effectLst/>
                          <a:latin typeface="+mn-lt"/>
                          <a:ea typeface="+mn-ea"/>
                        </a:rPr>
                        <a:t>生境</a:t>
                      </a:r>
                      <a:endParaRPr kumimoji="1" lang="zh-CN" altLang="en-US" sz="1400" b="1" i="0" u="none" strike="noStrike" cap="none" normalizeH="0" baseline="0" dirty="0" smtClean="0">
                        <a:ln>
                          <a:noFill/>
                        </a:ln>
                        <a:solidFill>
                          <a:schemeClr val="tx1"/>
                        </a:solidFill>
                        <a:effectLst/>
                        <a:latin typeface="Times New Roman" pitchFamily="18" charset="0"/>
                        <a:ea typeface="宋体" charset="-122"/>
                      </a:endParaRPr>
                    </a:p>
                  </a:txBody>
                  <a:tcPr horzOverflow="overflow"/>
                </a:tc>
              </a:tr>
              <a:tr h="239713">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zh-CN" altLang="en-US" sz="1400" b="1" i="0" u="none" strike="noStrike" cap="none" normalizeH="0" baseline="0" dirty="0" smtClean="0">
                          <a:ln>
                            <a:noFill/>
                          </a:ln>
                          <a:solidFill>
                            <a:schemeClr val="tx1"/>
                          </a:solidFill>
                          <a:effectLst/>
                          <a:latin typeface="+mn-lt"/>
                          <a:ea typeface="+mn-ea"/>
                        </a:rPr>
                        <a:t>海拔</a:t>
                      </a:r>
                      <a:endParaRPr kumimoji="1" lang="zh-CN" altLang="en-US" sz="1400" b="1" i="0" u="none" strike="noStrike" cap="none" normalizeH="0" baseline="0" dirty="0" smtClean="0">
                        <a:ln>
                          <a:noFill/>
                        </a:ln>
                        <a:solidFill>
                          <a:schemeClr val="tx1"/>
                        </a:solidFill>
                        <a:effectLst/>
                        <a:latin typeface="Times New Roman" pitchFamily="18" charset="0"/>
                        <a:ea typeface="宋体" charset="-122"/>
                      </a:endParaRPr>
                    </a:p>
                  </a:txBody>
                  <a:tcPr horzOverflow="overflow"/>
                </a:tc>
              </a:tr>
              <a:tr h="238125">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zh-CN" altLang="en-US" sz="1400" b="1" i="0" u="none" strike="noStrike" cap="none" normalizeH="0" baseline="0" dirty="0" smtClean="0">
                          <a:ln>
                            <a:noFill/>
                          </a:ln>
                          <a:solidFill>
                            <a:schemeClr val="tx1"/>
                          </a:solidFill>
                          <a:effectLst/>
                          <a:latin typeface="+mn-lt"/>
                          <a:ea typeface="+mn-ea"/>
                        </a:rPr>
                        <a:t>习性（体态）</a:t>
                      </a:r>
                      <a:endParaRPr kumimoji="1" lang="zh-CN" altLang="en-US" sz="1400" b="1" i="0" u="none" strike="noStrike" cap="none" normalizeH="0" baseline="0" dirty="0" smtClean="0">
                        <a:ln>
                          <a:noFill/>
                        </a:ln>
                        <a:solidFill>
                          <a:schemeClr val="tx1"/>
                        </a:solidFill>
                        <a:effectLst/>
                        <a:latin typeface="Times New Roman" pitchFamily="18" charset="0"/>
                        <a:ea typeface="宋体" charset="-122"/>
                      </a:endParaRPr>
                    </a:p>
                  </a:txBody>
                  <a:tcPr horzOverflow="overflow"/>
                </a:tc>
              </a:tr>
              <a:tr h="239713">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zh-CN" altLang="en-US" sz="1400" b="1" i="0" u="none" strike="noStrike" cap="none" normalizeH="0" baseline="0" dirty="0" smtClean="0">
                          <a:ln>
                            <a:noFill/>
                          </a:ln>
                          <a:solidFill>
                            <a:schemeClr val="tx1"/>
                          </a:solidFill>
                          <a:effectLst/>
                          <a:latin typeface="+mn-lt"/>
                          <a:ea typeface="+mn-ea"/>
                        </a:rPr>
                        <a:t>植物高                                                                         胸径</a:t>
                      </a:r>
                      <a:endParaRPr kumimoji="1" lang="zh-CN" altLang="en-US" sz="1400" b="1" i="0" u="none" strike="noStrike" cap="none" normalizeH="0" baseline="0" dirty="0" smtClean="0">
                        <a:ln>
                          <a:noFill/>
                        </a:ln>
                        <a:solidFill>
                          <a:schemeClr val="tx1"/>
                        </a:solidFill>
                        <a:effectLst/>
                        <a:latin typeface="Times New Roman" pitchFamily="18" charset="0"/>
                        <a:ea typeface="宋体" charset="-122"/>
                      </a:endParaRPr>
                    </a:p>
                  </a:txBody>
                  <a:tcPr horzOverflow="overflow"/>
                </a:tc>
              </a:tr>
              <a:tr h="238125">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zh-CN" altLang="en-US" sz="1400" b="1" i="0" u="none" strike="noStrike" cap="none" normalizeH="0" baseline="0" dirty="0" smtClean="0">
                          <a:ln>
                            <a:noFill/>
                          </a:ln>
                          <a:solidFill>
                            <a:schemeClr val="tx1"/>
                          </a:solidFill>
                          <a:effectLst/>
                          <a:latin typeface="+mn-lt"/>
                          <a:ea typeface="+mn-ea"/>
                        </a:rPr>
                        <a:t>根                                                                                  胸径</a:t>
                      </a:r>
                      <a:endParaRPr kumimoji="1" lang="zh-CN" altLang="en-US" sz="1400" b="1" i="0" u="none" strike="noStrike" cap="none" normalizeH="0" baseline="0" dirty="0" smtClean="0">
                        <a:ln>
                          <a:noFill/>
                        </a:ln>
                        <a:solidFill>
                          <a:schemeClr val="tx1"/>
                        </a:solidFill>
                        <a:effectLst/>
                        <a:latin typeface="Times New Roman" pitchFamily="18" charset="0"/>
                        <a:ea typeface="宋体" charset="-122"/>
                      </a:endParaRPr>
                    </a:p>
                  </a:txBody>
                  <a:tcPr horzOverflow="overflow"/>
                </a:tc>
              </a:tr>
              <a:tr h="239713">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zh-CN" altLang="en-US" sz="1400" b="1" i="0" u="none" strike="noStrike" cap="none" normalizeH="0" baseline="0" dirty="0" smtClean="0">
                          <a:ln>
                            <a:noFill/>
                          </a:ln>
                          <a:solidFill>
                            <a:schemeClr val="tx1"/>
                          </a:solidFill>
                          <a:effectLst/>
                          <a:latin typeface="Times New Roman" pitchFamily="18" charset="0"/>
                          <a:ea typeface="宋体" charset="-122"/>
                        </a:rPr>
                        <a:t>叶序</a:t>
                      </a:r>
                    </a:p>
                  </a:txBody>
                  <a:tcPr horzOverflow="overflow"/>
                </a:tc>
              </a:tr>
              <a:tr h="238125">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zh-CN" altLang="en-US" sz="1400" b="1" i="0" u="none" strike="noStrike" cap="none" normalizeH="0" baseline="0" dirty="0" smtClean="0">
                          <a:ln>
                            <a:noFill/>
                          </a:ln>
                          <a:solidFill>
                            <a:schemeClr val="tx1"/>
                          </a:solidFill>
                          <a:effectLst/>
                          <a:latin typeface="+mn-lt"/>
                          <a:ea typeface="+mn-ea"/>
                        </a:rPr>
                        <a:t>花</a:t>
                      </a:r>
                      <a:endParaRPr kumimoji="1" lang="zh-CN" altLang="en-US" sz="1400" b="1" i="0" u="none" strike="noStrike" cap="none" normalizeH="0" baseline="0" dirty="0" smtClean="0">
                        <a:ln>
                          <a:noFill/>
                        </a:ln>
                        <a:solidFill>
                          <a:schemeClr val="tx1"/>
                        </a:solidFill>
                        <a:effectLst/>
                        <a:latin typeface="Times New Roman" pitchFamily="18" charset="0"/>
                        <a:ea typeface="宋体" charset="-122"/>
                      </a:endParaRPr>
                    </a:p>
                  </a:txBody>
                  <a:tcPr horzOverflow="overflow"/>
                </a:tc>
              </a:tr>
              <a:tr h="239713">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zh-CN" altLang="en-US" sz="1400" b="1" i="0" u="none" strike="noStrike" cap="none" normalizeH="0" baseline="0" dirty="0" smtClean="0">
                          <a:ln>
                            <a:noFill/>
                          </a:ln>
                          <a:solidFill>
                            <a:schemeClr val="tx1"/>
                          </a:solidFill>
                          <a:effectLst/>
                          <a:latin typeface="+mn-lt"/>
                          <a:ea typeface="+mn-ea"/>
                        </a:rPr>
                        <a:t>果</a:t>
                      </a:r>
                      <a:endParaRPr kumimoji="1" lang="zh-CN" altLang="en-US" sz="1400" b="1" i="0" u="none" strike="noStrike" cap="none" normalizeH="0" baseline="0" dirty="0" smtClean="0">
                        <a:ln>
                          <a:noFill/>
                        </a:ln>
                        <a:solidFill>
                          <a:schemeClr val="tx1"/>
                        </a:solidFill>
                        <a:effectLst/>
                        <a:latin typeface="Times New Roman" pitchFamily="18" charset="0"/>
                        <a:ea typeface="宋体" charset="-122"/>
                      </a:endParaRPr>
                    </a:p>
                  </a:txBody>
                  <a:tcPr horzOverflow="overflow"/>
                </a:tc>
              </a:tr>
              <a:tr h="239713">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zh-CN" altLang="en-US" sz="1400" b="1" i="0" u="none" strike="noStrike" cap="none" normalizeH="0" baseline="0" dirty="0" smtClean="0">
                          <a:ln>
                            <a:noFill/>
                          </a:ln>
                          <a:solidFill>
                            <a:schemeClr val="tx1"/>
                          </a:solidFill>
                          <a:effectLst/>
                          <a:latin typeface="Times New Roman" pitchFamily="18" charset="0"/>
                          <a:ea typeface="宋体" charset="-122"/>
                        </a:rPr>
                        <a:t>用途</a:t>
                      </a:r>
                      <a:endParaRPr kumimoji="1" lang="zh-CN" altLang="zh-CN" sz="1400" b="1" i="0" u="none" strike="noStrike" cap="none" normalizeH="0" baseline="0" dirty="0" smtClean="0">
                        <a:ln>
                          <a:noFill/>
                        </a:ln>
                        <a:solidFill>
                          <a:schemeClr val="tx1"/>
                        </a:solidFill>
                        <a:effectLst/>
                        <a:latin typeface="Times New Roman" pitchFamily="18" charset="0"/>
                        <a:ea typeface="宋体" charset="-122"/>
                      </a:endParaRPr>
                    </a:p>
                  </a:txBody>
                  <a:tcPr horzOverflow="overflow"/>
                </a:tc>
              </a:tr>
              <a:tr h="239713">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endParaRPr kumimoji="1" lang="zh-CN" altLang="en-US" sz="1400" b="1" i="0" u="none" strike="noStrike" cap="none" normalizeH="0" baseline="0" dirty="0" smtClean="0">
                        <a:ln>
                          <a:noFill/>
                        </a:ln>
                        <a:solidFill>
                          <a:schemeClr val="tx1"/>
                        </a:solidFill>
                        <a:effectLst/>
                        <a:latin typeface="Times New Roman" pitchFamily="18" charset="0"/>
                        <a:ea typeface="宋体" charset="-122"/>
                      </a:endParaRPr>
                    </a:p>
                  </a:txBody>
                  <a:tcPr horzOverflow="overflow"/>
                </a:tc>
              </a:tr>
              <a:tr h="238125">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zh-CN" altLang="en-US" sz="1400" b="1" u="none" strike="noStrike" cap="none" normalizeH="0" baseline="0" dirty="0" smtClean="0">
                          <a:ln>
                            <a:noFill/>
                          </a:ln>
                          <a:effectLst/>
                        </a:rPr>
                        <a:t>采集人                                                                          采集号</a:t>
                      </a:r>
                      <a:endParaRPr kumimoji="1" lang="zh-CN" altLang="en-US" sz="1400" b="1" i="0" u="none" strike="noStrike" cap="none" normalizeH="0" baseline="0" dirty="0" smtClean="0">
                        <a:ln>
                          <a:noFill/>
                        </a:ln>
                        <a:solidFill>
                          <a:schemeClr val="tx1"/>
                        </a:solidFill>
                        <a:effectLst/>
                        <a:latin typeface="Times New Roman" pitchFamily="18" charset="0"/>
                        <a:ea typeface="宋体" charset="-122"/>
                      </a:endParaRPr>
                    </a:p>
                  </a:txBody>
                  <a:tcPr horzOverflow="overflow"/>
                </a:tc>
              </a:tr>
              <a:tr h="239713">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zh-CN" altLang="en-US" sz="1400" b="1" i="0" u="none" strike="noStrike" cap="none" normalizeH="0" baseline="0" dirty="0" smtClean="0">
                          <a:ln>
                            <a:noFill/>
                          </a:ln>
                          <a:solidFill>
                            <a:schemeClr val="tx1"/>
                          </a:solidFill>
                          <a:effectLst/>
                          <a:latin typeface="Times New Roman" pitchFamily="18" charset="0"/>
                          <a:ea typeface="宋体" charset="-122"/>
                        </a:rPr>
                        <a:t>日期                                年                 月                日</a:t>
                      </a:r>
                    </a:p>
                  </a:txBody>
                  <a:tcPr horzOverflow="overflow"/>
                </a:tc>
              </a:tr>
            </a:tbl>
          </a:graphicData>
        </a:graphic>
      </p:graphicFrame>
    </p:spTree>
    <p:extLst>
      <p:ext uri="{BB962C8B-B14F-4D97-AF65-F5344CB8AC3E}">
        <p14:creationId xmlns:p14="http://schemas.microsoft.com/office/powerpoint/2010/main" val="10927652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2"/>
          <p:cNvSpPr txBox="1">
            <a:spLocks noChangeArrowheads="1"/>
          </p:cNvSpPr>
          <p:nvPr/>
        </p:nvSpPr>
        <p:spPr bwMode="auto">
          <a:xfrm>
            <a:off x="325439" y="446088"/>
            <a:ext cx="554270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r>
              <a:rPr lang="zh-CN" altLang="en-US" sz="3200" b="1" dirty="0" smtClean="0">
                <a:latin typeface="楷体" pitchFamily="49" charset="-122"/>
                <a:ea typeface="楷体" pitchFamily="49" charset="-122"/>
              </a:rPr>
              <a:t>三、实验步骤</a:t>
            </a:r>
            <a:endParaRPr lang="zh-CN" altLang="en-US" sz="3200" b="1" dirty="0">
              <a:latin typeface="楷体" pitchFamily="49" charset="-122"/>
              <a:ea typeface="楷体" pitchFamily="49" charset="-122"/>
            </a:endParaRPr>
          </a:p>
        </p:txBody>
      </p:sp>
      <p:sp>
        <p:nvSpPr>
          <p:cNvPr id="6147" name="Rectangle 3"/>
          <p:cNvSpPr txBox="1">
            <a:spLocks noChangeArrowheads="1"/>
          </p:cNvSpPr>
          <p:nvPr/>
        </p:nvSpPr>
        <p:spPr bwMode="auto">
          <a:xfrm>
            <a:off x="374650" y="1484313"/>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marL="0" indent="0" eaLnBrk="0" hangingPunct="0">
              <a:spcBef>
                <a:spcPct val="20000"/>
              </a:spcBef>
            </a:pPr>
            <a:r>
              <a:rPr lang="en-US" altLang="zh-CN" sz="2800" b="1" dirty="0" smtClean="0">
                <a:latin typeface="Times New Roman" pitchFamily="18" charset="0"/>
                <a:ea typeface="楷体" pitchFamily="49" charset="-122"/>
                <a:cs typeface="Times New Roman" pitchFamily="18" charset="0"/>
              </a:rPr>
              <a:t>1</a:t>
            </a:r>
            <a:r>
              <a:rPr lang="zh-CN" altLang="en-US" sz="2800" b="1" dirty="0" smtClean="0">
                <a:latin typeface="Times New Roman" pitchFamily="18" charset="0"/>
                <a:ea typeface="楷体" pitchFamily="49" charset="-122"/>
                <a:cs typeface="Times New Roman" pitchFamily="18" charset="0"/>
              </a:rPr>
              <a:t>、标本采集</a:t>
            </a:r>
            <a:endParaRPr lang="en-US" altLang="zh-CN" sz="2800" b="1" dirty="0">
              <a:latin typeface="Times New Roman" pitchFamily="18" charset="0"/>
              <a:ea typeface="楷体" pitchFamily="49" charset="-122"/>
              <a:cs typeface="Times New Roman" pitchFamily="18" charset="0"/>
            </a:endParaRPr>
          </a:p>
          <a:p>
            <a:pPr lvl="1" eaLnBrk="0" hangingPunct="0">
              <a:spcBef>
                <a:spcPct val="20000"/>
              </a:spcBef>
              <a:buFont typeface="Wingdings" pitchFamily="2" charset="2"/>
              <a:buChar char="Ø"/>
            </a:pPr>
            <a:r>
              <a:rPr kumimoji="1" lang="zh-CN" altLang="en-US" sz="2400" dirty="0">
                <a:latin typeface="Times New Roman" pitchFamily="18" charset="0"/>
                <a:ea typeface="楷体" pitchFamily="49" charset="-122"/>
                <a:cs typeface="Times New Roman" pitchFamily="18" charset="0"/>
              </a:rPr>
              <a:t>草本植</a:t>
            </a:r>
            <a:r>
              <a:rPr kumimoji="1" lang="zh-CN" altLang="en-US" sz="2400" dirty="0" smtClean="0">
                <a:latin typeface="Times New Roman" pitchFamily="18" charset="0"/>
                <a:ea typeface="楷体" pitchFamily="49" charset="-122"/>
                <a:cs typeface="Times New Roman" pitchFamily="18" charset="0"/>
              </a:rPr>
              <a:t>物的采集：尽量采集全株；较高的植物（</a:t>
            </a:r>
            <a:r>
              <a:rPr kumimoji="1" lang="en-US" altLang="zh-CN" sz="2400" dirty="0" smtClean="0">
                <a:latin typeface="Times New Roman" pitchFamily="18" charset="0"/>
                <a:ea typeface="楷体" pitchFamily="49" charset="-122"/>
                <a:cs typeface="Times New Roman" pitchFamily="18" charset="0"/>
              </a:rPr>
              <a:t>1</a:t>
            </a:r>
            <a:r>
              <a:rPr kumimoji="1" lang="zh-CN" altLang="en-US" sz="2400" dirty="0" smtClean="0">
                <a:latin typeface="Times New Roman" pitchFamily="18" charset="0"/>
                <a:ea typeface="楷体" pitchFamily="49" charset="-122"/>
                <a:cs typeface="Times New Roman" pitchFamily="18" charset="0"/>
              </a:rPr>
              <a:t>米以上）应把它折成“</a:t>
            </a:r>
            <a:r>
              <a:rPr kumimoji="1" lang="en-US" altLang="zh-CN" sz="2400" dirty="0" smtClean="0">
                <a:latin typeface="Times New Roman" pitchFamily="18" charset="0"/>
                <a:ea typeface="楷体" pitchFamily="49" charset="-122"/>
                <a:cs typeface="Times New Roman" pitchFamily="18" charset="0"/>
              </a:rPr>
              <a:t>N</a:t>
            </a:r>
            <a:r>
              <a:rPr kumimoji="1" lang="zh-CN" altLang="en-US" sz="2400" dirty="0" smtClean="0">
                <a:latin typeface="Times New Roman" pitchFamily="18" charset="0"/>
                <a:ea typeface="楷体" pitchFamily="49" charset="-122"/>
                <a:cs typeface="Times New Roman" pitchFamily="18" charset="0"/>
              </a:rPr>
              <a:t>”或“</a:t>
            </a:r>
            <a:r>
              <a:rPr kumimoji="1" lang="en-US" altLang="zh-CN" sz="2400" dirty="0" smtClean="0">
                <a:latin typeface="Times New Roman" pitchFamily="18" charset="0"/>
                <a:ea typeface="楷体" pitchFamily="49" charset="-122"/>
                <a:cs typeface="Times New Roman" pitchFamily="18" charset="0"/>
              </a:rPr>
              <a:t>M</a:t>
            </a:r>
            <a:r>
              <a:rPr kumimoji="1" lang="zh-CN" altLang="en-US" sz="2400" dirty="0" smtClean="0">
                <a:latin typeface="Times New Roman" pitchFamily="18" charset="0"/>
                <a:ea typeface="楷体" pitchFamily="49" charset="-122"/>
                <a:cs typeface="Times New Roman" pitchFamily="18" charset="0"/>
              </a:rPr>
              <a:t>”型压制；过粗过高的植物可分成三段采集，但务必将全草高度记录下来。</a:t>
            </a:r>
            <a:endParaRPr kumimoji="1" lang="en-US" altLang="zh-CN" sz="2400" dirty="0" smtClean="0">
              <a:latin typeface="Times New Roman" pitchFamily="18" charset="0"/>
              <a:ea typeface="楷体" pitchFamily="49" charset="-122"/>
              <a:cs typeface="Times New Roman" pitchFamily="18" charset="0"/>
            </a:endParaRPr>
          </a:p>
          <a:p>
            <a:pPr lvl="1" eaLnBrk="0" hangingPunct="0">
              <a:spcBef>
                <a:spcPct val="20000"/>
              </a:spcBef>
              <a:buFont typeface="Wingdings" pitchFamily="2" charset="2"/>
              <a:buChar char="Ø"/>
            </a:pPr>
            <a:r>
              <a:rPr kumimoji="1" lang="zh-CN" altLang="en-US" sz="2400" dirty="0">
                <a:latin typeface="Times New Roman" pitchFamily="18" charset="0"/>
                <a:ea typeface="楷体" pitchFamily="49" charset="-122"/>
                <a:cs typeface="Times New Roman" pitchFamily="18" charset="0"/>
              </a:rPr>
              <a:t>木本植</a:t>
            </a:r>
            <a:r>
              <a:rPr kumimoji="1" lang="zh-CN" altLang="en-US" sz="2400" dirty="0" smtClean="0">
                <a:latin typeface="Times New Roman" pitchFamily="18" charset="0"/>
                <a:ea typeface="楷体" pitchFamily="49" charset="-122"/>
                <a:cs typeface="Times New Roman" pitchFamily="18" charset="0"/>
              </a:rPr>
              <a:t>物的采集：选取有花、果及其叶片完整的枝条剪下。</a:t>
            </a:r>
            <a:endParaRPr kumimoji="1" lang="en-US" altLang="zh-CN" sz="2400" dirty="0" smtClean="0">
              <a:latin typeface="Times New Roman" pitchFamily="18" charset="0"/>
              <a:ea typeface="楷体" pitchFamily="49" charset="-122"/>
              <a:cs typeface="Times New Roman" pitchFamily="18" charset="0"/>
            </a:endParaRPr>
          </a:p>
          <a:p>
            <a:pPr lvl="1" eaLnBrk="0" hangingPunct="0">
              <a:spcBef>
                <a:spcPct val="20000"/>
              </a:spcBef>
              <a:buFont typeface="Wingdings" pitchFamily="2" charset="2"/>
              <a:buChar char="Ø"/>
            </a:pPr>
            <a:r>
              <a:rPr kumimoji="1" lang="zh-CN" altLang="en-US" sz="2400" dirty="0">
                <a:latin typeface="Times New Roman" pitchFamily="18" charset="0"/>
                <a:ea typeface="楷体" pitchFamily="49" charset="-122"/>
                <a:cs typeface="Times New Roman" pitchFamily="18" charset="0"/>
              </a:rPr>
              <a:t>雌</a:t>
            </a:r>
            <a:r>
              <a:rPr kumimoji="1" lang="zh-CN" altLang="en-US" sz="2400" dirty="0" smtClean="0">
                <a:latin typeface="Times New Roman" pitchFamily="18" charset="0"/>
                <a:ea typeface="楷体" pitchFamily="49" charset="-122"/>
                <a:cs typeface="Times New Roman" pitchFamily="18" charset="0"/>
              </a:rPr>
              <a:t>雄异株的植物应分别采集，分别编号，并注明两者关系；雌雄同株的植物应采齐两种花，放在同一标本上。</a:t>
            </a:r>
            <a:endParaRPr kumimoji="1" lang="en-US" altLang="zh-CN" sz="2400" dirty="0" smtClean="0">
              <a:latin typeface="Times New Roman" pitchFamily="18" charset="0"/>
              <a:ea typeface="楷体" pitchFamily="49" charset="-122"/>
              <a:cs typeface="Times New Roman" pitchFamily="18" charset="0"/>
            </a:endParaRPr>
          </a:p>
          <a:p>
            <a:pPr lvl="1" eaLnBrk="0" hangingPunct="0">
              <a:spcBef>
                <a:spcPct val="20000"/>
              </a:spcBef>
              <a:buFont typeface="Wingdings" pitchFamily="2" charset="2"/>
              <a:buChar char="Ø"/>
            </a:pPr>
            <a:r>
              <a:rPr kumimoji="1" lang="zh-CN" altLang="en-US" sz="2400" dirty="0">
                <a:latin typeface="Times New Roman" pitchFamily="18" charset="0"/>
                <a:ea typeface="楷体" pitchFamily="49" charset="-122"/>
                <a:cs typeface="Times New Roman" pitchFamily="18" charset="0"/>
              </a:rPr>
              <a:t>寄生植</a:t>
            </a:r>
            <a:r>
              <a:rPr kumimoji="1" lang="zh-CN" altLang="en-US" sz="2400" dirty="0" smtClean="0">
                <a:latin typeface="Times New Roman" pitchFamily="18" charset="0"/>
                <a:ea typeface="楷体" pitchFamily="49" charset="-122"/>
                <a:cs typeface="Times New Roman" pitchFamily="18" charset="0"/>
              </a:rPr>
              <a:t>物应同寄主一起采集，并注明二者关系。</a:t>
            </a:r>
            <a:endParaRPr kumimoji="1" lang="zh-CN" altLang="en-US" sz="2400" dirty="0">
              <a:latin typeface="Times New Roman" pitchFamily="18" charset="0"/>
              <a:ea typeface="楷体" pitchFamily="49" charset="-122"/>
              <a:cs typeface="Times New Roman" pitchFamily="18" charset="0"/>
            </a:endParaRPr>
          </a:p>
          <a:p>
            <a:pPr marL="0" indent="0" eaLnBrk="0" hangingPunct="0">
              <a:spcBef>
                <a:spcPct val="20000"/>
              </a:spcBef>
            </a:pPr>
            <a:endParaRPr lang="en-US" altLang="zh-CN" sz="2800" dirty="0">
              <a:latin typeface="Times New Roman" pitchFamily="18" charset="0"/>
              <a:ea typeface="楷体" pitchFamily="49" charset="-122"/>
              <a:cs typeface="Times New Roman" pitchFamily="18" charset="0"/>
            </a:endParaRPr>
          </a:p>
        </p:txBody>
      </p:sp>
      <p:sp>
        <p:nvSpPr>
          <p:cNvPr id="5" name="Rectangle 4"/>
          <p:cNvSpPr/>
          <p:nvPr/>
        </p:nvSpPr>
        <p:spPr>
          <a:xfrm>
            <a:off x="5508104" y="568622"/>
            <a:ext cx="2350323" cy="461665"/>
          </a:xfrm>
          <a:prstGeom prst="rect">
            <a:avLst/>
          </a:prstGeom>
          <a:noFill/>
        </p:spPr>
        <p:txBody>
          <a:bodyPr wrap="none">
            <a:spAutoFit/>
            <a:scene3d>
              <a:camera prst="orthographicFront"/>
              <a:lightRig rig="threePt" dir="t"/>
            </a:scene3d>
            <a:sp3d extrusionH="57150">
              <a:bevelT w="38100" h="38100"/>
            </a:sp3d>
          </a:bodyPr>
          <a:lstStyle/>
          <a:p>
            <a:pPr algn="ctr">
              <a:defRPr/>
            </a:pPr>
            <a:r>
              <a:rPr lang="zh-CN" altLang="en-US" sz="2400" b="1" cap="all" dirty="0">
                <a:ln w="9000" cmpd="sng">
                  <a:solidFill>
                    <a:schemeClr val="accent4">
                      <a:shade val="50000"/>
                      <a:satMod val="120000"/>
                    </a:schemeClr>
                  </a:solidFill>
                  <a:prstDash val="solid"/>
                </a:ln>
                <a:solidFill>
                  <a:srgbClr val="0000CC"/>
                </a:solidFill>
                <a:effectLst>
                  <a:reflection blurRad="12700" stA="28000" endPos="45000" dist="1000" dir="5400000" sy="-100000" algn="bl" rotWithShape="0"/>
                </a:effectLst>
                <a:latin typeface="楷体" pitchFamily="49" charset="-122"/>
                <a:ea typeface="楷体" pitchFamily="49" charset="-122"/>
              </a:rPr>
              <a:t>植</a:t>
            </a:r>
            <a:r>
              <a:rPr lang="zh-CN" altLang="en-US" sz="2400" b="1" cap="all" dirty="0" smtClean="0">
                <a:ln w="9000" cmpd="sng">
                  <a:solidFill>
                    <a:schemeClr val="accent4">
                      <a:shade val="50000"/>
                      <a:satMod val="120000"/>
                    </a:schemeClr>
                  </a:solidFill>
                  <a:prstDash val="solid"/>
                </a:ln>
                <a:solidFill>
                  <a:srgbClr val="0000CC"/>
                </a:solidFill>
                <a:effectLst>
                  <a:reflection blurRad="12700" stA="28000" endPos="45000" dist="1000" dir="5400000" sy="-100000" algn="bl" rotWithShape="0"/>
                </a:effectLst>
                <a:latin typeface="楷体" pitchFamily="49" charset="-122"/>
                <a:ea typeface="楷体" pitchFamily="49" charset="-122"/>
              </a:rPr>
              <a:t>物生物学实验</a:t>
            </a:r>
            <a:endParaRPr lang="en-US" altLang="zh-CN" sz="2400" b="1" cap="all" dirty="0">
              <a:ln w="9000" cmpd="sng">
                <a:solidFill>
                  <a:schemeClr val="accent4">
                    <a:shade val="50000"/>
                    <a:satMod val="120000"/>
                  </a:schemeClr>
                </a:solidFill>
                <a:prstDash val="solid"/>
              </a:ln>
              <a:solidFill>
                <a:srgbClr val="0000CC"/>
              </a:solidFill>
              <a:effectLst>
                <a:reflection blurRad="12700" stA="28000" endPos="45000" dist="1000" dir="5400000" sy="-100000" algn="bl" rotWithShape="0"/>
              </a:effectLst>
              <a:latin typeface="楷体" pitchFamily="49" charset="-122"/>
              <a:ea typeface="楷体" pitchFamily="49" charset="-122"/>
            </a:endParaRPr>
          </a:p>
        </p:txBody>
      </p:sp>
    </p:spTree>
    <p:extLst>
      <p:ext uri="{BB962C8B-B14F-4D97-AF65-F5344CB8AC3E}">
        <p14:creationId xmlns:p14="http://schemas.microsoft.com/office/powerpoint/2010/main" val="35030302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2"/>
          <p:cNvSpPr txBox="1">
            <a:spLocks noChangeArrowheads="1"/>
          </p:cNvSpPr>
          <p:nvPr/>
        </p:nvSpPr>
        <p:spPr bwMode="auto">
          <a:xfrm>
            <a:off x="325439" y="446088"/>
            <a:ext cx="554270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r>
              <a:rPr lang="zh-CN" altLang="en-US" sz="3200" b="1" dirty="0" smtClean="0">
                <a:latin typeface="楷体" pitchFamily="49" charset="-122"/>
                <a:ea typeface="楷体" pitchFamily="49" charset="-122"/>
              </a:rPr>
              <a:t>采集植物过程中的注意事项</a:t>
            </a:r>
            <a:endParaRPr lang="zh-CN" altLang="en-US" sz="3200" b="1" dirty="0">
              <a:latin typeface="楷体" pitchFamily="49" charset="-122"/>
              <a:ea typeface="楷体" pitchFamily="49" charset="-122"/>
            </a:endParaRPr>
          </a:p>
        </p:txBody>
      </p:sp>
      <p:sp>
        <p:nvSpPr>
          <p:cNvPr id="5" name="Rectangle 4"/>
          <p:cNvSpPr/>
          <p:nvPr/>
        </p:nvSpPr>
        <p:spPr>
          <a:xfrm>
            <a:off x="5508104" y="568622"/>
            <a:ext cx="2350323" cy="461665"/>
          </a:xfrm>
          <a:prstGeom prst="rect">
            <a:avLst/>
          </a:prstGeom>
          <a:noFill/>
        </p:spPr>
        <p:txBody>
          <a:bodyPr wrap="none">
            <a:spAutoFit/>
            <a:scene3d>
              <a:camera prst="orthographicFront"/>
              <a:lightRig rig="threePt" dir="t"/>
            </a:scene3d>
            <a:sp3d extrusionH="57150">
              <a:bevelT w="38100" h="38100"/>
            </a:sp3d>
          </a:bodyPr>
          <a:lstStyle/>
          <a:p>
            <a:pPr algn="ctr">
              <a:defRPr/>
            </a:pPr>
            <a:r>
              <a:rPr lang="zh-CN" altLang="en-US" sz="2400" b="1" cap="all" dirty="0">
                <a:ln w="9000" cmpd="sng">
                  <a:solidFill>
                    <a:schemeClr val="accent4">
                      <a:shade val="50000"/>
                      <a:satMod val="120000"/>
                    </a:schemeClr>
                  </a:solidFill>
                  <a:prstDash val="solid"/>
                </a:ln>
                <a:solidFill>
                  <a:srgbClr val="0000CC"/>
                </a:solidFill>
                <a:effectLst>
                  <a:reflection blurRad="12700" stA="28000" endPos="45000" dist="1000" dir="5400000" sy="-100000" algn="bl" rotWithShape="0"/>
                </a:effectLst>
                <a:latin typeface="楷体" pitchFamily="49" charset="-122"/>
                <a:ea typeface="楷体" pitchFamily="49" charset="-122"/>
              </a:rPr>
              <a:t>植</a:t>
            </a:r>
            <a:r>
              <a:rPr lang="zh-CN" altLang="en-US" sz="2400" b="1" cap="all" dirty="0" smtClean="0">
                <a:ln w="9000" cmpd="sng">
                  <a:solidFill>
                    <a:schemeClr val="accent4">
                      <a:shade val="50000"/>
                      <a:satMod val="120000"/>
                    </a:schemeClr>
                  </a:solidFill>
                  <a:prstDash val="solid"/>
                </a:ln>
                <a:solidFill>
                  <a:srgbClr val="0000CC"/>
                </a:solidFill>
                <a:effectLst>
                  <a:reflection blurRad="12700" stA="28000" endPos="45000" dist="1000" dir="5400000" sy="-100000" algn="bl" rotWithShape="0"/>
                </a:effectLst>
                <a:latin typeface="楷体" pitchFamily="49" charset="-122"/>
                <a:ea typeface="楷体" pitchFamily="49" charset="-122"/>
              </a:rPr>
              <a:t>物生物学实验</a:t>
            </a:r>
            <a:endParaRPr lang="en-US" altLang="zh-CN" sz="2400" b="1" cap="all" dirty="0">
              <a:ln w="9000" cmpd="sng">
                <a:solidFill>
                  <a:schemeClr val="accent4">
                    <a:shade val="50000"/>
                    <a:satMod val="120000"/>
                  </a:schemeClr>
                </a:solidFill>
                <a:prstDash val="solid"/>
              </a:ln>
              <a:solidFill>
                <a:srgbClr val="0000CC"/>
              </a:solidFill>
              <a:effectLst>
                <a:reflection blurRad="12700" stA="28000" endPos="45000" dist="1000" dir="5400000" sy="-100000" algn="bl" rotWithShape="0"/>
              </a:effectLst>
              <a:latin typeface="楷体" pitchFamily="49" charset="-122"/>
              <a:ea typeface="楷体" pitchFamily="49" charset="-122"/>
            </a:endParaRPr>
          </a:p>
        </p:txBody>
      </p:sp>
      <p:sp>
        <p:nvSpPr>
          <p:cNvPr id="6" name="Rectangle 3"/>
          <p:cNvSpPr txBox="1">
            <a:spLocks noChangeArrowheads="1"/>
          </p:cNvSpPr>
          <p:nvPr/>
        </p:nvSpPr>
        <p:spPr>
          <a:xfrm>
            <a:off x="467544" y="1447800"/>
            <a:ext cx="7543800" cy="4572000"/>
          </a:xfrm>
          <a:prstGeom prst="rect">
            <a:avLst/>
          </a:prstGeom>
        </p:spPr>
        <p:txBody>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zh-CN" altLang="en-US" sz="2800" dirty="0" smtClean="0">
                <a:latin typeface="Times New Roman" pitchFamily="18" charset="0"/>
                <a:ea typeface="楷体" pitchFamily="49" charset="-122"/>
                <a:cs typeface="Times New Roman" pitchFamily="18" charset="0"/>
              </a:rPr>
              <a:t>（</a:t>
            </a:r>
            <a:r>
              <a:rPr lang="en-US" altLang="zh-CN" sz="2800" dirty="0" smtClean="0">
                <a:latin typeface="Times New Roman" pitchFamily="18" charset="0"/>
                <a:ea typeface="楷体" pitchFamily="49" charset="-122"/>
                <a:cs typeface="Times New Roman" pitchFamily="18" charset="0"/>
              </a:rPr>
              <a:t>1</a:t>
            </a:r>
            <a:r>
              <a:rPr lang="zh-CN" altLang="en-US" sz="2800" dirty="0" smtClean="0">
                <a:latin typeface="Times New Roman" pitchFamily="18" charset="0"/>
                <a:ea typeface="楷体" pitchFamily="49" charset="-122"/>
                <a:cs typeface="Times New Roman" pitchFamily="18" charset="0"/>
              </a:rPr>
              <a:t>）、野外采集应有现场记录。植物生长环境、形态特征，包括植物花、果等的颜色、形态是以后鉴定的重要依据，应详细记录。</a:t>
            </a:r>
            <a:endParaRPr lang="en-US" altLang="zh-CN" sz="2800" dirty="0" smtClean="0">
              <a:latin typeface="Times New Roman" pitchFamily="18" charset="0"/>
              <a:ea typeface="楷体" pitchFamily="49" charset="-122"/>
              <a:cs typeface="Times New Roman" pitchFamily="18" charset="0"/>
            </a:endParaRPr>
          </a:p>
          <a:p>
            <a:pPr marL="0" indent="0" algn="just">
              <a:buNone/>
            </a:pPr>
            <a:r>
              <a:rPr lang="zh-CN" altLang="en-US" sz="2800" dirty="0" smtClean="0">
                <a:latin typeface="Times New Roman" pitchFamily="18" charset="0"/>
                <a:ea typeface="楷体" pitchFamily="49" charset="-122"/>
                <a:cs typeface="Times New Roman" pitchFamily="18" charset="0"/>
              </a:rPr>
              <a:t>（</a:t>
            </a:r>
            <a:r>
              <a:rPr lang="en-US" altLang="zh-CN" sz="2800" dirty="0" smtClean="0">
                <a:latin typeface="Times New Roman" pitchFamily="18" charset="0"/>
                <a:ea typeface="楷体" pitchFamily="49" charset="-122"/>
                <a:cs typeface="Times New Roman" pitchFamily="18" charset="0"/>
              </a:rPr>
              <a:t>2</a:t>
            </a:r>
            <a:r>
              <a:rPr lang="zh-CN" altLang="en-US" sz="2800" dirty="0" smtClean="0">
                <a:latin typeface="Times New Roman" pitchFamily="18" charset="0"/>
                <a:ea typeface="楷体" pitchFamily="49" charset="-122"/>
                <a:cs typeface="Times New Roman" pitchFamily="18" charset="0"/>
              </a:rPr>
              <a:t>）、记录本上的号码必须与标本上号牌的号码相一致；以防混淆。</a:t>
            </a:r>
          </a:p>
          <a:p>
            <a:pPr marL="0" indent="0" algn="just">
              <a:buNone/>
            </a:pPr>
            <a:r>
              <a:rPr lang="zh-CN" altLang="en-US" sz="2800" dirty="0" smtClean="0">
                <a:latin typeface="Times New Roman" pitchFamily="18" charset="0"/>
                <a:ea typeface="楷体" pitchFamily="49" charset="-122"/>
                <a:cs typeface="Times New Roman" pitchFamily="18" charset="0"/>
              </a:rPr>
              <a:t>（</a:t>
            </a:r>
            <a:r>
              <a:rPr lang="en-US" altLang="zh-CN" sz="2800" dirty="0" smtClean="0">
                <a:latin typeface="Times New Roman" pitchFamily="18" charset="0"/>
                <a:ea typeface="楷体" pitchFamily="49" charset="-122"/>
                <a:cs typeface="Times New Roman" pitchFamily="18" charset="0"/>
              </a:rPr>
              <a:t>3</a:t>
            </a:r>
            <a:r>
              <a:rPr lang="zh-CN" altLang="en-US" sz="2800" dirty="0" smtClean="0">
                <a:latin typeface="Times New Roman" pitchFamily="18" charset="0"/>
                <a:ea typeface="楷体" pitchFamily="49" charset="-122"/>
                <a:cs typeface="Times New Roman" pitchFamily="18" charset="0"/>
              </a:rPr>
              <a:t>）、采集标本时应注意保护资源，不可乱挖滥砍。</a:t>
            </a:r>
            <a:endParaRPr lang="en-US" altLang="zh-CN" sz="2800" dirty="0" smtClean="0">
              <a:latin typeface="Times New Roman" pitchFamily="18" charset="0"/>
              <a:ea typeface="楷体" pitchFamily="49" charset="-122"/>
              <a:cs typeface="Times New Roman" pitchFamily="18" charset="0"/>
            </a:endParaRPr>
          </a:p>
          <a:p>
            <a:pPr marL="0" indent="0" algn="just">
              <a:buNone/>
            </a:pPr>
            <a:r>
              <a:rPr lang="zh-CN" altLang="en-US" sz="2800" dirty="0" smtClean="0">
                <a:latin typeface="Times New Roman" pitchFamily="18" charset="0"/>
                <a:ea typeface="楷体" pitchFamily="49" charset="-122"/>
                <a:cs typeface="Times New Roman" pitchFamily="18" charset="0"/>
              </a:rPr>
              <a:t>（</a:t>
            </a:r>
            <a:r>
              <a:rPr lang="en-US" altLang="zh-CN" sz="2800" dirty="0" smtClean="0">
                <a:latin typeface="Times New Roman" pitchFamily="18" charset="0"/>
                <a:ea typeface="楷体" pitchFamily="49" charset="-122"/>
                <a:cs typeface="Times New Roman" pitchFamily="18" charset="0"/>
              </a:rPr>
              <a:t>4</a:t>
            </a:r>
            <a:r>
              <a:rPr lang="zh-CN" altLang="en-US" sz="2800" dirty="0" smtClean="0">
                <a:latin typeface="Times New Roman" pitchFamily="18" charset="0"/>
                <a:ea typeface="楷体" pitchFamily="49" charset="-122"/>
                <a:cs typeface="Times New Roman" pitchFamily="18" charset="0"/>
              </a:rPr>
              <a:t>）、在山区采集标本时，应注意安全、防蛇、防野兽攻击等。 </a:t>
            </a:r>
            <a:endParaRPr lang="zh-CN" altLang="en-US" sz="2800" dirty="0">
              <a:latin typeface="Times New Roman" pitchFamily="18" charset="0"/>
              <a:ea typeface="楷体" pitchFamily="49" charset="-122"/>
              <a:cs typeface="Times New Roman" pitchFamily="18" charset="0"/>
            </a:endParaRPr>
          </a:p>
        </p:txBody>
      </p:sp>
    </p:spTree>
    <p:extLst>
      <p:ext uri="{BB962C8B-B14F-4D97-AF65-F5344CB8AC3E}">
        <p14:creationId xmlns:p14="http://schemas.microsoft.com/office/powerpoint/2010/main" val="35030302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2"/>
          <p:cNvSpPr txBox="1">
            <a:spLocks noChangeArrowheads="1"/>
          </p:cNvSpPr>
          <p:nvPr/>
        </p:nvSpPr>
        <p:spPr bwMode="auto">
          <a:xfrm>
            <a:off x="325439" y="446088"/>
            <a:ext cx="554270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r>
              <a:rPr lang="zh-CN" altLang="en-US" sz="3200" b="1" dirty="0" smtClean="0">
                <a:latin typeface="楷体" pitchFamily="49" charset="-122"/>
                <a:ea typeface="楷体" pitchFamily="49" charset="-122"/>
              </a:rPr>
              <a:t>三、实验步骤</a:t>
            </a:r>
            <a:endParaRPr lang="zh-CN" altLang="en-US" sz="3200" b="1" dirty="0">
              <a:latin typeface="楷体" pitchFamily="49" charset="-122"/>
              <a:ea typeface="楷体" pitchFamily="49" charset="-122"/>
            </a:endParaRPr>
          </a:p>
        </p:txBody>
      </p:sp>
      <p:sp>
        <p:nvSpPr>
          <p:cNvPr id="6147" name="Rectangle 3"/>
          <p:cNvSpPr txBox="1">
            <a:spLocks noChangeArrowheads="1"/>
          </p:cNvSpPr>
          <p:nvPr/>
        </p:nvSpPr>
        <p:spPr bwMode="auto">
          <a:xfrm>
            <a:off x="374650" y="1484313"/>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marL="0" indent="0" eaLnBrk="0" hangingPunct="0">
              <a:spcBef>
                <a:spcPct val="20000"/>
              </a:spcBef>
            </a:pPr>
            <a:r>
              <a:rPr lang="en-US" altLang="zh-CN" sz="2800" b="1" dirty="0" smtClean="0">
                <a:latin typeface="Times New Roman" pitchFamily="18" charset="0"/>
                <a:ea typeface="楷体" pitchFamily="49" charset="-122"/>
                <a:cs typeface="Times New Roman" pitchFamily="18" charset="0"/>
              </a:rPr>
              <a:t>2</a:t>
            </a:r>
            <a:r>
              <a:rPr lang="zh-CN" altLang="en-US" sz="2800" b="1" dirty="0" smtClean="0">
                <a:latin typeface="Times New Roman" pitchFamily="18" charset="0"/>
                <a:ea typeface="楷体" pitchFamily="49" charset="-122"/>
                <a:cs typeface="Times New Roman" pitchFamily="18" charset="0"/>
              </a:rPr>
              <a:t>、蜡叶标本的制作</a:t>
            </a:r>
            <a:endParaRPr lang="en-US" altLang="zh-CN" sz="2800" b="1" dirty="0" smtClean="0">
              <a:latin typeface="Times New Roman" pitchFamily="18" charset="0"/>
              <a:ea typeface="楷体" pitchFamily="49" charset="-122"/>
              <a:cs typeface="Times New Roman" pitchFamily="18" charset="0"/>
            </a:endParaRPr>
          </a:p>
          <a:p>
            <a:pPr marL="0" indent="0" eaLnBrk="0" hangingPunct="0">
              <a:spcBef>
                <a:spcPct val="20000"/>
              </a:spcBef>
            </a:pPr>
            <a:r>
              <a:rPr lang="en-US" altLang="zh-CN" sz="2800" dirty="0" smtClean="0">
                <a:latin typeface="Times New Roman" pitchFamily="18" charset="0"/>
                <a:ea typeface="楷体" pitchFamily="49" charset="-122"/>
                <a:cs typeface="Times New Roman" pitchFamily="18" charset="0"/>
              </a:rPr>
              <a:t>	</a:t>
            </a:r>
            <a:r>
              <a:rPr lang="zh-CN" altLang="en-US" sz="2400" dirty="0" smtClean="0">
                <a:latin typeface="Times New Roman" pitchFamily="18" charset="0"/>
                <a:ea typeface="楷体" pitchFamily="49" charset="-122"/>
                <a:cs typeface="Times New Roman" pitchFamily="18" charset="0"/>
              </a:rPr>
              <a:t>（</a:t>
            </a:r>
            <a:r>
              <a:rPr lang="en-US" altLang="zh-CN" sz="2400" dirty="0" smtClean="0">
                <a:latin typeface="Times New Roman" pitchFamily="18" charset="0"/>
                <a:ea typeface="楷体" pitchFamily="49" charset="-122"/>
                <a:cs typeface="Times New Roman" pitchFamily="18" charset="0"/>
              </a:rPr>
              <a:t>1</a:t>
            </a:r>
            <a:r>
              <a:rPr lang="zh-CN" altLang="en-US" sz="2400" dirty="0" smtClean="0">
                <a:latin typeface="Times New Roman" pitchFamily="18" charset="0"/>
                <a:ea typeface="楷体" pitchFamily="49" charset="-122"/>
                <a:cs typeface="Times New Roman" pitchFamily="18" charset="0"/>
              </a:rPr>
              <a:t>）</a:t>
            </a:r>
            <a:r>
              <a:rPr lang="zh-CN" altLang="en-US" sz="2400" dirty="0">
                <a:latin typeface="Times New Roman" pitchFamily="18" charset="0"/>
                <a:ea typeface="楷体" pitchFamily="49" charset="-122"/>
                <a:cs typeface="Times New Roman" pitchFamily="18" charset="0"/>
              </a:rPr>
              <a:t>登记与修剪：把野外采回的标本进行逐号逐份的修剪，并在记录本上逐项记录。</a:t>
            </a:r>
            <a:endParaRPr lang="en-US" altLang="zh-CN" sz="2400" dirty="0">
              <a:latin typeface="Times New Roman" pitchFamily="18" charset="0"/>
              <a:ea typeface="楷体" pitchFamily="49" charset="-122"/>
              <a:cs typeface="Times New Roman" pitchFamily="18" charset="0"/>
            </a:endParaRPr>
          </a:p>
          <a:p>
            <a:pPr marL="0" indent="0" eaLnBrk="0" hangingPunct="0">
              <a:spcBef>
                <a:spcPct val="20000"/>
              </a:spcBef>
            </a:pPr>
            <a:r>
              <a:rPr lang="en-US" altLang="zh-CN" sz="2400" dirty="0">
                <a:latin typeface="Times New Roman" pitchFamily="18" charset="0"/>
                <a:ea typeface="楷体" pitchFamily="49" charset="-122"/>
                <a:cs typeface="Times New Roman" pitchFamily="18" charset="0"/>
              </a:rPr>
              <a:t>		i</a:t>
            </a:r>
            <a:r>
              <a:rPr lang="zh-CN" altLang="en-US" sz="2400" dirty="0">
                <a:latin typeface="Times New Roman" pitchFamily="18" charset="0"/>
                <a:ea typeface="楷体" pitchFamily="49" charset="-122"/>
                <a:cs typeface="Times New Roman" pitchFamily="18" charset="0"/>
              </a:rPr>
              <a:t>、疏花，</a:t>
            </a:r>
            <a:r>
              <a:rPr lang="zh-CN" altLang="en-US" sz="2400" dirty="0" smtClean="0">
                <a:latin typeface="Times New Roman" pitchFamily="18" charset="0"/>
                <a:ea typeface="楷体" pitchFamily="49" charset="-122"/>
                <a:cs typeface="Times New Roman" pitchFamily="18" charset="0"/>
              </a:rPr>
              <a:t>疏果</a:t>
            </a:r>
            <a:endParaRPr lang="en-US" altLang="zh-CN" sz="2400" dirty="0" smtClean="0">
              <a:latin typeface="Times New Roman" pitchFamily="18" charset="0"/>
              <a:ea typeface="楷体" pitchFamily="49" charset="-122"/>
              <a:cs typeface="Times New Roman" pitchFamily="18" charset="0"/>
            </a:endParaRPr>
          </a:p>
          <a:p>
            <a:pPr marL="0" indent="0" eaLnBrk="0" hangingPunct="0">
              <a:spcBef>
                <a:spcPct val="20000"/>
              </a:spcBef>
            </a:pPr>
            <a:r>
              <a:rPr lang="en-US" altLang="zh-CN" sz="2400" dirty="0">
                <a:latin typeface="Times New Roman" pitchFamily="18" charset="0"/>
                <a:ea typeface="楷体" pitchFamily="49" charset="-122"/>
                <a:cs typeface="Times New Roman" pitchFamily="18" charset="0"/>
              </a:rPr>
              <a:t>	</a:t>
            </a:r>
            <a:r>
              <a:rPr lang="en-US" altLang="zh-CN" sz="2400" dirty="0" smtClean="0">
                <a:latin typeface="Times New Roman" pitchFamily="18" charset="0"/>
                <a:ea typeface="楷体" pitchFamily="49" charset="-122"/>
                <a:cs typeface="Times New Roman" pitchFamily="18" charset="0"/>
              </a:rPr>
              <a:t>	ii</a:t>
            </a:r>
            <a:r>
              <a:rPr lang="zh-CN" altLang="en-US" sz="2400" dirty="0" smtClean="0">
                <a:latin typeface="Times New Roman" pitchFamily="18" charset="0"/>
                <a:ea typeface="楷体" pitchFamily="49" charset="-122"/>
                <a:cs typeface="Times New Roman" pitchFamily="18" charset="0"/>
              </a:rPr>
              <a:t>、木本植物枝条的处理</a:t>
            </a:r>
            <a:endParaRPr lang="en-US" altLang="zh-CN" sz="2400" dirty="0">
              <a:latin typeface="Times New Roman" pitchFamily="18" charset="0"/>
              <a:ea typeface="楷体" pitchFamily="49" charset="-122"/>
              <a:cs typeface="Times New Roman" pitchFamily="18" charset="0"/>
            </a:endParaRPr>
          </a:p>
          <a:p>
            <a:pPr marL="0" indent="0" eaLnBrk="0" hangingPunct="0">
              <a:spcBef>
                <a:spcPct val="20000"/>
              </a:spcBef>
            </a:pPr>
            <a:r>
              <a:rPr lang="en-US" altLang="zh-CN" sz="2400" dirty="0">
                <a:latin typeface="Times New Roman" pitchFamily="18" charset="0"/>
                <a:ea typeface="楷体" pitchFamily="49" charset="-122"/>
                <a:cs typeface="Times New Roman" pitchFamily="18" charset="0"/>
              </a:rPr>
              <a:t>	</a:t>
            </a:r>
            <a:r>
              <a:rPr lang="zh-CN" altLang="en-US" sz="2400" dirty="0" smtClean="0">
                <a:latin typeface="Times New Roman" pitchFamily="18" charset="0"/>
                <a:ea typeface="楷体" pitchFamily="49" charset="-122"/>
                <a:cs typeface="Times New Roman" pitchFamily="18" charset="0"/>
              </a:rPr>
              <a:t>（</a:t>
            </a:r>
            <a:r>
              <a:rPr lang="en-US" altLang="zh-CN" sz="2400" dirty="0" smtClean="0">
                <a:latin typeface="Times New Roman" pitchFamily="18" charset="0"/>
                <a:ea typeface="楷体" pitchFamily="49" charset="-122"/>
                <a:cs typeface="Times New Roman" pitchFamily="18" charset="0"/>
              </a:rPr>
              <a:t>2</a:t>
            </a:r>
            <a:r>
              <a:rPr lang="zh-CN" altLang="en-US" sz="2400" dirty="0" smtClean="0">
                <a:latin typeface="Times New Roman" pitchFamily="18" charset="0"/>
                <a:ea typeface="楷体" pitchFamily="49" charset="-122"/>
                <a:cs typeface="Times New Roman" pitchFamily="18" charset="0"/>
              </a:rPr>
              <a:t>）</a:t>
            </a:r>
            <a:r>
              <a:rPr lang="zh-CN" altLang="en-US" sz="2400" dirty="0">
                <a:latin typeface="Times New Roman" pitchFamily="18" charset="0"/>
                <a:ea typeface="楷体" pitchFamily="49" charset="-122"/>
                <a:cs typeface="Times New Roman" pitchFamily="18" charset="0"/>
              </a:rPr>
              <a:t>整理</a:t>
            </a:r>
            <a:r>
              <a:rPr lang="zh-CN" altLang="en-US" sz="2400" dirty="0" smtClean="0">
                <a:latin typeface="Times New Roman" pitchFamily="18" charset="0"/>
                <a:ea typeface="楷体" pitchFamily="49" charset="-122"/>
                <a:cs typeface="Times New Roman" pitchFamily="18" charset="0"/>
              </a:rPr>
              <a:t>：在夹</a:t>
            </a:r>
            <a:r>
              <a:rPr lang="zh-CN" altLang="en-US" sz="2400" dirty="0">
                <a:latin typeface="Times New Roman" pitchFamily="18" charset="0"/>
                <a:ea typeface="楷体" pitchFamily="49" charset="-122"/>
                <a:cs typeface="Times New Roman" pitchFamily="18" charset="0"/>
              </a:rPr>
              <a:t>板上铺数层吸水纸，将标本平展在吸水纸上，使其形态自然和美观易压。</a:t>
            </a:r>
            <a:endParaRPr lang="en-US" altLang="zh-CN" sz="2400" dirty="0">
              <a:latin typeface="Times New Roman" pitchFamily="18" charset="0"/>
              <a:ea typeface="楷体" pitchFamily="49" charset="-122"/>
              <a:cs typeface="Times New Roman" pitchFamily="18" charset="0"/>
            </a:endParaRPr>
          </a:p>
          <a:p>
            <a:pPr marL="0" indent="0" eaLnBrk="0" hangingPunct="0">
              <a:spcBef>
                <a:spcPct val="20000"/>
              </a:spcBef>
            </a:pPr>
            <a:r>
              <a:rPr lang="en-US" altLang="zh-CN" sz="2400" dirty="0">
                <a:latin typeface="Times New Roman" pitchFamily="18" charset="0"/>
                <a:ea typeface="楷体" pitchFamily="49" charset="-122"/>
                <a:cs typeface="Times New Roman" pitchFamily="18" charset="0"/>
              </a:rPr>
              <a:t>	</a:t>
            </a:r>
            <a:r>
              <a:rPr lang="zh-CN" altLang="en-US" sz="2400" dirty="0" smtClean="0">
                <a:latin typeface="Times New Roman" pitchFamily="18" charset="0"/>
                <a:ea typeface="楷体" pitchFamily="49" charset="-122"/>
                <a:cs typeface="Times New Roman" pitchFamily="18" charset="0"/>
              </a:rPr>
              <a:t>（</a:t>
            </a:r>
            <a:r>
              <a:rPr lang="en-US" altLang="zh-CN" sz="2400" dirty="0" smtClean="0">
                <a:latin typeface="Times New Roman" pitchFamily="18" charset="0"/>
                <a:ea typeface="楷体" pitchFamily="49" charset="-122"/>
                <a:cs typeface="Times New Roman" pitchFamily="18" charset="0"/>
              </a:rPr>
              <a:t>3</a:t>
            </a:r>
            <a:r>
              <a:rPr lang="zh-CN" altLang="en-US" sz="2400" dirty="0" smtClean="0">
                <a:latin typeface="Times New Roman" pitchFamily="18" charset="0"/>
                <a:ea typeface="楷体" pitchFamily="49" charset="-122"/>
                <a:cs typeface="Times New Roman" pitchFamily="18" charset="0"/>
              </a:rPr>
              <a:t>）压制干燥：将标</a:t>
            </a:r>
            <a:r>
              <a:rPr lang="zh-CN" altLang="en-US" sz="2400" dirty="0">
                <a:latin typeface="Times New Roman" pitchFamily="18" charset="0"/>
                <a:ea typeface="楷体" pitchFamily="49" charset="-122"/>
                <a:cs typeface="Times New Roman" pitchFamily="18" charset="0"/>
              </a:rPr>
              <a:t>本夹夹好、</a:t>
            </a:r>
            <a:r>
              <a:rPr lang="zh-CN" altLang="en-US" sz="2400" dirty="0" smtClean="0">
                <a:latin typeface="Times New Roman" pitchFamily="18" charset="0"/>
                <a:ea typeface="楷体" pitchFamily="49" charset="-122"/>
                <a:cs typeface="Times New Roman" pitchFamily="18" charset="0"/>
              </a:rPr>
              <a:t>捆紧，</a:t>
            </a:r>
            <a:r>
              <a:rPr lang="zh-CN" altLang="en-US" sz="2400" dirty="0">
                <a:latin typeface="Times New Roman" pitchFamily="18" charset="0"/>
                <a:ea typeface="楷体" pitchFamily="49" charset="-122"/>
                <a:cs typeface="Times New Roman" pitchFamily="18" charset="0"/>
              </a:rPr>
              <a:t>放在通风</a:t>
            </a:r>
            <a:r>
              <a:rPr lang="zh-CN" altLang="en-US" sz="2400" dirty="0" smtClean="0">
                <a:latin typeface="Times New Roman" pitchFamily="18" charset="0"/>
                <a:ea typeface="楷体" pitchFamily="49" charset="-122"/>
                <a:cs typeface="Times New Roman" pitchFamily="18" charset="0"/>
              </a:rPr>
              <a:t>处自然风干或使用烘箱快速烘干。若采用自然干燥法，前三天要每天更换吸水纸</a:t>
            </a:r>
            <a:r>
              <a:rPr lang="en-US" altLang="zh-CN" sz="2400" dirty="0" smtClean="0">
                <a:latin typeface="Times New Roman" pitchFamily="18" charset="0"/>
                <a:ea typeface="楷体" pitchFamily="49" charset="-122"/>
                <a:cs typeface="Times New Roman" pitchFamily="18" charset="0"/>
              </a:rPr>
              <a:t>2-3</a:t>
            </a:r>
            <a:r>
              <a:rPr lang="zh-CN" altLang="en-US" sz="2400" dirty="0" smtClean="0">
                <a:latin typeface="Times New Roman" pitchFamily="18" charset="0"/>
                <a:ea typeface="楷体" pitchFamily="49" charset="-122"/>
                <a:cs typeface="Times New Roman" pitchFamily="18" charset="0"/>
              </a:rPr>
              <a:t>次，直至样品完全干透为止。</a:t>
            </a:r>
            <a:endParaRPr lang="en-US" altLang="zh-CN" sz="2400" dirty="0">
              <a:latin typeface="Times New Roman" pitchFamily="18" charset="0"/>
              <a:ea typeface="楷体" pitchFamily="49" charset="-122"/>
              <a:cs typeface="Times New Roman" pitchFamily="18" charset="0"/>
            </a:endParaRPr>
          </a:p>
          <a:p>
            <a:pPr marL="0" indent="0" eaLnBrk="0" hangingPunct="0">
              <a:spcBef>
                <a:spcPct val="20000"/>
              </a:spcBef>
            </a:pPr>
            <a:endParaRPr lang="en-US" altLang="zh-CN" sz="2800" dirty="0" smtClean="0">
              <a:latin typeface="Times New Roman" pitchFamily="18" charset="0"/>
              <a:ea typeface="楷体" pitchFamily="49" charset="-122"/>
              <a:cs typeface="Times New Roman" pitchFamily="18" charset="0"/>
            </a:endParaRPr>
          </a:p>
          <a:p>
            <a:pPr marL="0" indent="0" eaLnBrk="0" hangingPunct="0">
              <a:spcBef>
                <a:spcPct val="20000"/>
              </a:spcBef>
            </a:pPr>
            <a:endParaRPr lang="en-US" altLang="zh-CN" sz="2800" dirty="0">
              <a:latin typeface="Times New Roman" pitchFamily="18" charset="0"/>
              <a:ea typeface="楷体" pitchFamily="49" charset="-122"/>
              <a:cs typeface="Times New Roman" pitchFamily="18" charset="0"/>
            </a:endParaRPr>
          </a:p>
        </p:txBody>
      </p:sp>
      <p:sp>
        <p:nvSpPr>
          <p:cNvPr id="5" name="Rectangle 4"/>
          <p:cNvSpPr/>
          <p:nvPr/>
        </p:nvSpPr>
        <p:spPr>
          <a:xfrm>
            <a:off x="5508104" y="568622"/>
            <a:ext cx="2350323" cy="461665"/>
          </a:xfrm>
          <a:prstGeom prst="rect">
            <a:avLst/>
          </a:prstGeom>
          <a:noFill/>
        </p:spPr>
        <p:txBody>
          <a:bodyPr wrap="none">
            <a:spAutoFit/>
            <a:scene3d>
              <a:camera prst="orthographicFront"/>
              <a:lightRig rig="threePt" dir="t"/>
            </a:scene3d>
            <a:sp3d extrusionH="57150">
              <a:bevelT w="38100" h="38100"/>
            </a:sp3d>
          </a:bodyPr>
          <a:lstStyle/>
          <a:p>
            <a:pPr algn="ctr">
              <a:defRPr/>
            </a:pPr>
            <a:r>
              <a:rPr lang="zh-CN" altLang="en-US" sz="2400" b="1" cap="all" dirty="0">
                <a:ln w="9000" cmpd="sng">
                  <a:solidFill>
                    <a:schemeClr val="accent4">
                      <a:shade val="50000"/>
                      <a:satMod val="120000"/>
                    </a:schemeClr>
                  </a:solidFill>
                  <a:prstDash val="solid"/>
                </a:ln>
                <a:solidFill>
                  <a:srgbClr val="0000CC"/>
                </a:solidFill>
                <a:effectLst>
                  <a:reflection blurRad="12700" stA="28000" endPos="45000" dist="1000" dir="5400000" sy="-100000" algn="bl" rotWithShape="0"/>
                </a:effectLst>
                <a:latin typeface="楷体" pitchFamily="49" charset="-122"/>
                <a:ea typeface="楷体" pitchFamily="49" charset="-122"/>
              </a:rPr>
              <a:t>植</a:t>
            </a:r>
            <a:r>
              <a:rPr lang="zh-CN" altLang="en-US" sz="2400" b="1" cap="all" dirty="0" smtClean="0">
                <a:ln w="9000" cmpd="sng">
                  <a:solidFill>
                    <a:schemeClr val="accent4">
                      <a:shade val="50000"/>
                      <a:satMod val="120000"/>
                    </a:schemeClr>
                  </a:solidFill>
                  <a:prstDash val="solid"/>
                </a:ln>
                <a:solidFill>
                  <a:srgbClr val="0000CC"/>
                </a:solidFill>
                <a:effectLst>
                  <a:reflection blurRad="12700" stA="28000" endPos="45000" dist="1000" dir="5400000" sy="-100000" algn="bl" rotWithShape="0"/>
                </a:effectLst>
                <a:latin typeface="楷体" pitchFamily="49" charset="-122"/>
                <a:ea typeface="楷体" pitchFamily="49" charset="-122"/>
              </a:rPr>
              <a:t>物生物学实验</a:t>
            </a:r>
            <a:endParaRPr lang="en-US" altLang="zh-CN" sz="2400" b="1" cap="all" dirty="0">
              <a:ln w="9000" cmpd="sng">
                <a:solidFill>
                  <a:schemeClr val="accent4">
                    <a:shade val="50000"/>
                    <a:satMod val="120000"/>
                  </a:schemeClr>
                </a:solidFill>
                <a:prstDash val="solid"/>
              </a:ln>
              <a:solidFill>
                <a:srgbClr val="0000CC"/>
              </a:solidFill>
              <a:effectLst>
                <a:reflection blurRad="12700" stA="28000" endPos="45000" dist="1000" dir="5400000" sy="-100000" algn="bl" rotWithShape="0"/>
              </a:effectLst>
              <a:latin typeface="楷体" pitchFamily="49" charset="-122"/>
              <a:ea typeface="楷体" pitchFamily="49" charset="-122"/>
            </a:endParaRPr>
          </a:p>
        </p:txBody>
      </p:sp>
    </p:spTree>
    <p:extLst>
      <p:ext uri="{BB962C8B-B14F-4D97-AF65-F5344CB8AC3E}">
        <p14:creationId xmlns:p14="http://schemas.microsoft.com/office/powerpoint/2010/main" val="3503030209"/>
      </p:ext>
    </p:extLst>
  </p:cSld>
  <p:clrMapOvr>
    <a:masterClrMapping/>
  </p:clrMapOvr>
  <p:timing>
    <p:tnLst>
      <p:par>
        <p:cTn id="1" dur="indefinite" restart="never" nodeType="tmRoot"/>
      </p:par>
    </p:tnLst>
  </p:timing>
</p:sld>
</file>

<file path=ppt/theme/theme1.xml><?xml version="1.0" encoding="utf-8"?>
<a:theme xmlns:a="http://schemas.openxmlformats.org/drawingml/2006/main" name="新建 Microsoft PowerPoint 演示文稿">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1986</TotalTime>
  <Words>2018</Words>
  <Application>Microsoft Office PowerPoint</Application>
  <PresentationFormat>On-screen Show (4:3)</PresentationFormat>
  <Paragraphs>139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新建 Microsoft PowerPoint 演示文稿</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lenovo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lenovo</dc:creator>
  <cp:lastModifiedBy>Shuwen Guan</cp:lastModifiedBy>
  <cp:revision>179</cp:revision>
  <dcterms:created xsi:type="dcterms:W3CDTF">2014-04-15T01:48:22Z</dcterms:created>
  <dcterms:modified xsi:type="dcterms:W3CDTF">2014-10-09T14:00:31Z</dcterms:modified>
</cp:coreProperties>
</file>