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4" r:id="rId2"/>
    <p:sldId id="263" r:id="rId3"/>
    <p:sldId id="259" r:id="rId4"/>
    <p:sldId id="260" r:id="rId5"/>
    <p:sldId id="265" r:id="rId6"/>
    <p:sldId id="266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67" r:id="rId15"/>
    <p:sldId id="277" r:id="rId16"/>
    <p:sldId id="278" r:id="rId17"/>
    <p:sldId id="279" r:id="rId18"/>
    <p:sldId id="280" r:id="rId19"/>
    <p:sldId id="281" r:id="rId20"/>
    <p:sldId id="269" r:id="rId21"/>
    <p:sldId id="282" r:id="rId2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宋体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宋体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宋体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宋体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1AF2"/>
    <a:srgbClr val="FF6600"/>
    <a:srgbClr val="33CC33"/>
    <a:srgbClr val="070783"/>
    <a:srgbClr val="2C06CC"/>
    <a:srgbClr val="066C84"/>
    <a:srgbClr val="057560"/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178" autoAdjust="0"/>
  </p:normalViewPr>
  <p:slideViewPr>
    <p:cSldViewPr>
      <p:cViewPr varScale="1">
        <p:scale>
          <a:sx n="64" d="100"/>
          <a:sy n="64" d="100"/>
        </p:scale>
        <p:origin x="-9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fld id="{5EB64E6D-8EF9-48BF-8F05-D3B721B368DC}" type="datetimeFigureOut">
              <a:rPr lang="zh-CN" altLang="en-US"/>
              <a:pPr>
                <a:defRPr/>
              </a:pPr>
              <a:t>2014-6-21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fld id="{DB1202A4-13A3-4004-A83F-363141385D4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274046-BCB7-4198-A4A8-DEE5A774AC5F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/>
          <p:cNvSpPr/>
          <p:nvPr userDrawn="1"/>
        </p:nvSpPr>
        <p:spPr>
          <a:xfrm>
            <a:off x="290513" y="1076325"/>
            <a:ext cx="8482012" cy="114300"/>
          </a:xfrm>
          <a:custGeom>
            <a:avLst/>
            <a:gdLst>
              <a:gd name="connsiteX0" fmla="*/ 28575 w 8482012"/>
              <a:gd name="connsiteY0" fmla="*/ 28575 h 114300"/>
              <a:gd name="connsiteX1" fmla="*/ 8453437 w 8482012"/>
              <a:gd name="connsiteY1" fmla="*/ 28575 h 114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482012" h="114300">
                <a:moveTo>
                  <a:pt x="28575" y="28575"/>
                </a:moveTo>
                <a:lnTo>
                  <a:pt x="8453437" y="28575"/>
                </a:lnTo>
              </a:path>
            </a:pathLst>
          </a:custGeom>
          <a:ln>
            <a:solidFill>
              <a:srgbClr val="07078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pic>
        <p:nvPicPr>
          <p:cNvPr id="3" name="图片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59713" y="25400"/>
            <a:ext cx="10033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61888-1746-4904-AB2C-92E92769F37B}" type="datetimeFigureOut">
              <a:rPr lang="zh-CN" altLang="en-US"/>
              <a:pPr>
                <a:defRPr/>
              </a:pPr>
              <a:t>2014-6-21</a:t>
            </a:fld>
            <a:endParaRPr lang="zh-CN" altLang="en-US"/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3CA13-AB7B-4111-8F72-CC0E536E73A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4925" y="1773238"/>
            <a:ext cx="2544763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14"/>
          <p:cNvSpPr>
            <a:spLocks/>
          </p:cNvSpPr>
          <p:nvPr userDrawn="1"/>
        </p:nvSpPr>
        <p:spPr bwMode="gray">
          <a:xfrm>
            <a:off x="0" y="765175"/>
            <a:ext cx="3059113" cy="5184775"/>
          </a:xfrm>
          <a:custGeom>
            <a:avLst/>
            <a:gdLst>
              <a:gd name="T0" fmla="*/ 858 w 2408"/>
              <a:gd name="T1" fmla="*/ 0 h 4334"/>
              <a:gd name="T2" fmla="*/ 1984 w 2408"/>
              <a:gd name="T3" fmla="*/ 2582 h 4334"/>
              <a:gd name="T4" fmla="*/ 0 w 2408"/>
              <a:gd name="T5" fmla="*/ 4326 h 4334"/>
              <a:gd name="T6" fmla="*/ 1208 w 2408"/>
              <a:gd name="T7" fmla="*/ 4334 h 4334"/>
              <a:gd name="T8" fmla="*/ 2272 w 2408"/>
              <a:gd name="T9" fmla="*/ 2566 h 4334"/>
              <a:gd name="T10" fmla="*/ 998 w 2408"/>
              <a:gd name="T11" fmla="*/ 2 h 4334"/>
              <a:gd name="T12" fmla="*/ 858 w 2408"/>
              <a:gd name="T13" fmla="*/ 0 h 4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08" h="4334">
                <a:moveTo>
                  <a:pt x="858" y="0"/>
                </a:moveTo>
                <a:cubicBezTo>
                  <a:pt x="2020" y="270"/>
                  <a:pt x="2408" y="1630"/>
                  <a:pt x="1984" y="2582"/>
                </a:cubicBezTo>
                <a:cubicBezTo>
                  <a:pt x="1560" y="3534"/>
                  <a:pt x="880" y="3975"/>
                  <a:pt x="0" y="4326"/>
                </a:cubicBezTo>
                <a:lnTo>
                  <a:pt x="1208" y="4334"/>
                </a:lnTo>
                <a:cubicBezTo>
                  <a:pt x="1520" y="4078"/>
                  <a:pt x="2144" y="3342"/>
                  <a:pt x="2272" y="2566"/>
                </a:cubicBezTo>
                <a:cubicBezTo>
                  <a:pt x="2400" y="1790"/>
                  <a:pt x="2278" y="418"/>
                  <a:pt x="998" y="2"/>
                </a:cubicBezTo>
                <a:lnTo>
                  <a:pt x="858" y="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tint val="27451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latin typeface="+mn-lt"/>
              <a:ea typeface="+mn-ea"/>
            </a:endParaRPr>
          </a:p>
        </p:txBody>
      </p:sp>
      <p:cxnSp>
        <p:nvCxnSpPr>
          <p:cNvPr id="6" name="直接连接符 9"/>
          <p:cNvCxnSpPr/>
          <p:nvPr userDrawn="1"/>
        </p:nvCxnSpPr>
        <p:spPr>
          <a:xfrm>
            <a:off x="3175" y="765175"/>
            <a:ext cx="9144000" cy="0"/>
          </a:xfrm>
          <a:prstGeom prst="line">
            <a:avLst/>
          </a:prstGeom>
          <a:ln>
            <a:solidFill>
              <a:srgbClr val="2C06C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10"/>
          <p:cNvCxnSpPr/>
          <p:nvPr userDrawn="1"/>
        </p:nvCxnSpPr>
        <p:spPr>
          <a:xfrm>
            <a:off x="0" y="5949950"/>
            <a:ext cx="9144000" cy="0"/>
          </a:xfrm>
          <a:prstGeom prst="line">
            <a:avLst/>
          </a:prstGeom>
          <a:ln>
            <a:solidFill>
              <a:srgbClr val="2C06C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062064" y="1671599"/>
            <a:ext cx="5542384" cy="1470025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603848" y="3645024"/>
            <a:ext cx="4496544" cy="1224136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D3CC0-C2CD-4874-9F89-E0DF04950D04}" type="datetime1">
              <a:rPr lang="zh-CN" altLang="en-US"/>
              <a:pPr>
                <a:defRPr/>
              </a:pPr>
              <a:t>2014-6-21</a:t>
            </a:fld>
            <a:endParaRPr lang="zh-CN" alt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69F76-16E9-4449-B216-677D3AD8195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fld id="{8CB0B561-39DA-486E-A98B-0C982AFD7BA1}" type="datetimeFigureOut">
              <a:rPr lang="zh-CN" altLang="en-US"/>
              <a:pPr>
                <a:defRPr/>
              </a:pPr>
              <a:t>2014-6-21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fld id="{620F957C-B739-423A-8A9A-DCDC8E3C421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.jike.com/so?q=%E5%B0%8F%E7%99%BD%E9%BC%A0%E5%9B%BE%E7%89%87&amp;fm=360onebo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hudong.com/wiki/%E4%B9%99%E9%86%87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2916238" y="1341438"/>
            <a:ext cx="60118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defRPr/>
            </a:pPr>
            <a:r>
              <a:rPr lang="zh-CN" altLang="en-US" sz="54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动物石蜡切片的制作及</a:t>
            </a:r>
            <a:r>
              <a:rPr lang="en-US" altLang="zh-CN" sz="54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HE</a:t>
            </a:r>
            <a:r>
              <a:rPr lang="zh-CN" altLang="en-US" sz="54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染色</a:t>
            </a:r>
          </a:p>
        </p:txBody>
      </p:sp>
      <p:pic>
        <p:nvPicPr>
          <p:cNvPr id="5125" name="Picture 5" descr="get?name=T1SiVJBQD41RCvBVd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3068638"/>
            <a:ext cx="340360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/>
          </p:cNvSpPr>
          <p:nvPr/>
        </p:nvSpPr>
        <p:spPr bwMode="auto">
          <a:xfrm>
            <a:off x="468313" y="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altLang="zh-CN" sz="4400">
                <a:solidFill>
                  <a:srgbClr val="FF6600"/>
                </a:solidFill>
                <a:latin typeface="Calibri" pitchFamily="34" charset="0"/>
              </a:rPr>
              <a:t>【</a:t>
            </a:r>
            <a:r>
              <a:rPr lang="zh-CN" altLang="en-US" sz="4400">
                <a:solidFill>
                  <a:srgbClr val="FF6600"/>
                </a:solidFill>
                <a:latin typeface="Calibri" pitchFamily="34" charset="0"/>
              </a:rPr>
              <a:t>实验步骤</a:t>
            </a:r>
            <a:r>
              <a:rPr lang="en-US" altLang="zh-CN" sz="4400">
                <a:solidFill>
                  <a:srgbClr val="FF6600"/>
                </a:solidFill>
                <a:latin typeface="Calibri" pitchFamily="34" charset="0"/>
              </a:rPr>
              <a:t>】</a:t>
            </a:r>
          </a:p>
        </p:txBody>
      </p:sp>
      <p:sp>
        <p:nvSpPr>
          <p:cNvPr id="19463" name="Rectangle 3"/>
          <p:cNvSpPr>
            <a:spLocks noChangeArrowheads="1"/>
          </p:cNvSpPr>
          <p:nvPr/>
        </p:nvSpPr>
        <p:spPr bwMode="auto">
          <a:xfrm>
            <a:off x="539750" y="1052513"/>
            <a:ext cx="820896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  <a:buFont typeface="Wingdings" pitchFamily="2" charset="2"/>
              <a:buAutoNum type="arabicPeriod" startAt="7"/>
              <a:defRPr/>
            </a:pPr>
            <a:r>
              <a:rPr lang="zh-CN" altLang="en-US" sz="28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包埋：</a:t>
            </a:r>
            <a:endParaRPr lang="en-US" altLang="zh-CN" sz="2800" b="1">
              <a:solidFill>
                <a:srgbClr val="431AF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宋体" charset="-122"/>
            </a:endParaRPr>
          </a:p>
          <a:p>
            <a:pPr marL="533400" indent="-533400">
              <a:spcBef>
                <a:spcPct val="20000"/>
              </a:spcBef>
              <a:buFont typeface="Arial" charset="0"/>
              <a:buNone/>
              <a:defRPr/>
            </a:pPr>
            <a:r>
              <a:rPr lang="en-US" altLang="zh-CN" sz="28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        </a:t>
            </a:r>
            <a:r>
              <a:rPr lang="zh-CN" altLang="en-US" sz="28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将经过透蜡的组织连同熔化的石蜡，一起倒入包埋盒内，然后包埋盒底部接触冷水中，使其立刻降温凝固成蜡块。</a:t>
            </a:r>
          </a:p>
          <a:p>
            <a:pPr marL="533400" indent="-533400">
              <a:spcBef>
                <a:spcPct val="20000"/>
              </a:spcBef>
              <a:buFont typeface="Arial" charset="0"/>
              <a:buNone/>
              <a:defRPr/>
            </a:pP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    </a:t>
            </a:r>
          </a:p>
        </p:txBody>
      </p:sp>
      <p:pic>
        <p:nvPicPr>
          <p:cNvPr id="19464" name="Picture 4" descr="DSCN96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3357563"/>
            <a:ext cx="460851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4" descr="13-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3357563"/>
            <a:ext cx="363537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ChangeArrowheads="1"/>
          </p:cNvSpPr>
          <p:nvPr/>
        </p:nvSpPr>
        <p:spPr bwMode="auto">
          <a:xfrm>
            <a:off x="468313" y="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altLang="zh-CN" sz="4400">
                <a:solidFill>
                  <a:srgbClr val="FF6600"/>
                </a:solidFill>
                <a:latin typeface="Calibri" pitchFamily="34" charset="0"/>
              </a:rPr>
              <a:t>【</a:t>
            </a:r>
            <a:r>
              <a:rPr lang="zh-CN" altLang="en-US" sz="4400">
                <a:solidFill>
                  <a:srgbClr val="FF6600"/>
                </a:solidFill>
                <a:latin typeface="Calibri" pitchFamily="34" charset="0"/>
              </a:rPr>
              <a:t>实验步骤</a:t>
            </a:r>
            <a:r>
              <a:rPr lang="en-US" altLang="zh-CN" sz="4400">
                <a:solidFill>
                  <a:srgbClr val="FF6600"/>
                </a:solidFill>
                <a:latin typeface="Calibri" pitchFamily="34" charset="0"/>
              </a:rPr>
              <a:t>】</a:t>
            </a:r>
          </a:p>
        </p:txBody>
      </p:sp>
      <p:sp>
        <p:nvSpPr>
          <p:cNvPr id="20485" name="Rectangle 3"/>
          <p:cNvSpPr>
            <a:spLocks noChangeArrowheads="1"/>
          </p:cNvSpPr>
          <p:nvPr/>
        </p:nvSpPr>
        <p:spPr bwMode="auto">
          <a:xfrm>
            <a:off x="611188" y="1412875"/>
            <a:ext cx="8532812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AutoNum type="arabicPeriod" startAt="8"/>
              <a:defRPr/>
            </a:pPr>
            <a:r>
              <a:rPr lang="zh-CN" altLang="en-US" sz="32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修蜡：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en-US" altLang="zh-CN" sz="32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     </a:t>
            </a:r>
            <a:r>
              <a:rPr lang="zh-CN" altLang="en-US" sz="32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切片之前要把包埋好的蜡快修成梯形。</a:t>
            </a:r>
            <a:endParaRPr lang="en-US" sz="3200" b="1">
              <a:solidFill>
                <a:srgbClr val="431AF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宋体" charset="-122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endParaRPr lang="zh-CN" altLang="en-US" sz="280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2636838"/>
            <a:ext cx="4032250" cy="351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468313" y="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altLang="zh-CN" sz="4400">
                <a:solidFill>
                  <a:srgbClr val="FF6600"/>
                </a:solidFill>
                <a:latin typeface="Calibri" pitchFamily="34" charset="0"/>
              </a:rPr>
              <a:t>【</a:t>
            </a:r>
            <a:r>
              <a:rPr lang="zh-CN" altLang="en-US" sz="4400">
                <a:solidFill>
                  <a:srgbClr val="FF6600"/>
                </a:solidFill>
                <a:latin typeface="Calibri" pitchFamily="34" charset="0"/>
              </a:rPr>
              <a:t>实验步骤</a:t>
            </a:r>
            <a:r>
              <a:rPr lang="en-US" altLang="zh-CN" sz="4400">
                <a:solidFill>
                  <a:srgbClr val="FF6600"/>
                </a:solidFill>
                <a:latin typeface="Calibri" pitchFamily="34" charset="0"/>
              </a:rPr>
              <a:t>】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250825" y="1196975"/>
            <a:ext cx="8893175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b="1">
                <a:solidFill>
                  <a:srgbClr val="431AF2"/>
                </a:solidFill>
                <a:latin typeface="宋体" charset="-122"/>
              </a:rPr>
              <a:t>9</a:t>
            </a:r>
            <a:r>
              <a:rPr lang="zh-CN" altLang="en-US" b="1">
                <a:solidFill>
                  <a:srgbClr val="431AF2"/>
                </a:solidFill>
                <a:latin typeface="宋体" charset="-122"/>
              </a:rPr>
              <a:t>、 </a:t>
            </a:r>
            <a:r>
              <a:rPr lang="zh-CN" altLang="en-US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切片：</a:t>
            </a:r>
          </a:p>
          <a:p>
            <a:pPr>
              <a:defRPr/>
            </a:pPr>
            <a:endParaRPr lang="zh-CN" altLang="en-US" b="1">
              <a:solidFill>
                <a:srgbClr val="431AF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宋体" charset="-122"/>
            </a:endParaRPr>
          </a:p>
          <a:p>
            <a:pPr>
              <a:defRPr/>
            </a:pPr>
            <a:r>
              <a:rPr lang="zh-CN" altLang="en-US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 </a:t>
            </a:r>
            <a:r>
              <a:rPr lang="zh-CN" altLang="en-US" b="1">
                <a:solidFill>
                  <a:srgbClr val="431AF2"/>
                </a:solidFill>
                <a:latin typeface="宋体" charset="-122"/>
              </a:rPr>
              <a:t>（</a:t>
            </a:r>
            <a:r>
              <a:rPr lang="en-US" altLang="zh-CN" b="1">
                <a:solidFill>
                  <a:srgbClr val="431AF2"/>
                </a:solidFill>
                <a:latin typeface="宋体" charset="-122"/>
              </a:rPr>
              <a:t>1</a:t>
            </a:r>
            <a:r>
              <a:rPr lang="zh-CN" altLang="en-US" b="1">
                <a:solidFill>
                  <a:srgbClr val="431AF2"/>
                </a:solidFill>
                <a:latin typeface="宋体" charset="-122"/>
              </a:rPr>
              <a:t>） </a:t>
            </a:r>
            <a:r>
              <a:rPr lang="en-US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将已修好的石蜡固定在台木上装在切片机的夹物台上。</a:t>
            </a:r>
            <a:endParaRPr lang="en-US" altLang="zh-CN" b="1">
              <a:solidFill>
                <a:srgbClr val="431AF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宋体" charset="-122"/>
            </a:endParaRPr>
          </a:p>
          <a:p>
            <a:pPr>
              <a:defRPr/>
            </a:pPr>
            <a:r>
              <a:rPr lang="en-US" altLang="zh-CN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 </a:t>
            </a:r>
            <a:r>
              <a:rPr lang="zh-CN" altLang="en-US" b="1">
                <a:solidFill>
                  <a:srgbClr val="431AF2"/>
                </a:solidFill>
                <a:latin typeface="宋体" charset="-122"/>
              </a:rPr>
              <a:t>（</a:t>
            </a:r>
            <a:r>
              <a:rPr lang="en-US" altLang="zh-CN" b="1">
                <a:solidFill>
                  <a:srgbClr val="431AF2"/>
                </a:solidFill>
                <a:latin typeface="宋体" charset="-122"/>
              </a:rPr>
              <a:t>2</a:t>
            </a:r>
            <a:r>
              <a:rPr lang="zh-CN" altLang="en-US" b="1">
                <a:solidFill>
                  <a:srgbClr val="431AF2"/>
                </a:solidFill>
                <a:latin typeface="宋体" charset="-122"/>
              </a:rPr>
              <a:t>）</a:t>
            </a:r>
            <a:r>
              <a:rPr lang="en-US" altLang="zh-CN" b="1">
                <a:solidFill>
                  <a:srgbClr val="431AF2"/>
                </a:solidFill>
                <a:latin typeface="宋体" charset="-122"/>
              </a:rPr>
              <a:t> </a:t>
            </a:r>
            <a:r>
              <a:rPr lang="zh-CN" altLang="en-US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摇动推动螺旋，使石蜡块与刀口贴近</a:t>
            </a:r>
            <a:r>
              <a:rPr lang="en-US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，但不可超过刀口</a:t>
            </a:r>
            <a:endParaRPr lang="zh-CN" altLang="en-US" b="1">
              <a:solidFill>
                <a:srgbClr val="431AF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宋体" charset="-122"/>
            </a:endParaRPr>
          </a:p>
          <a:p>
            <a:pPr>
              <a:defRPr/>
            </a:pPr>
            <a:r>
              <a:rPr lang="en-US" altLang="zh-CN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 </a:t>
            </a:r>
            <a:r>
              <a:rPr lang="zh-CN" altLang="en-US" b="1">
                <a:solidFill>
                  <a:srgbClr val="431AF2"/>
                </a:solidFill>
                <a:latin typeface="宋体" charset="-122"/>
              </a:rPr>
              <a:t>（</a:t>
            </a:r>
            <a:r>
              <a:rPr lang="en-US" altLang="zh-CN" b="1">
                <a:solidFill>
                  <a:srgbClr val="431AF2"/>
                </a:solidFill>
                <a:latin typeface="宋体" charset="-122"/>
              </a:rPr>
              <a:t>3</a:t>
            </a:r>
            <a:r>
              <a:rPr lang="zh-CN" altLang="en-US" b="1">
                <a:solidFill>
                  <a:srgbClr val="431AF2"/>
                </a:solidFill>
                <a:latin typeface="宋体" charset="-122"/>
              </a:rPr>
              <a:t>）</a:t>
            </a:r>
            <a:r>
              <a:rPr lang="en-US" altLang="zh-CN" b="1">
                <a:solidFill>
                  <a:srgbClr val="431AF2"/>
                </a:solidFill>
                <a:latin typeface="宋体" charset="-122"/>
              </a:rPr>
              <a:t> </a:t>
            </a:r>
            <a:r>
              <a:rPr lang="zh-CN" altLang="en-US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调整厚度调节器到所需的切片厚度，一般为</a:t>
            </a:r>
            <a:r>
              <a:rPr lang="en-US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4~10</a:t>
            </a:r>
            <a:r>
              <a:rPr lang="zh-CN" altLang="en-US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微米。</a:t>
            </a:r>
            <a:endParaRPr lang="en-US" altLang="zh-CN" b="1">
              <a:solidFill>
                <a:srgbClr val="431AF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宋体" charset="-122"/>
            </a:endParaRPr>
          </a:p>
          <a:p>
            <a:pPr>
              <a:defRPr/>
            </a:pPr>
            <a:r>
              <a:rPr lang="en-US" altLang="zh-CN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 </a:t>
            </a:r>
            <a:r>
              <a:rPr lang="zh-CN" altLang="en-US" b="1">
                <a:solidFill>
                  <a:srgbClr val="431AF2"/>
                </a:solidFill>
                <a:latin typeface="宋体" charset="-122"/>
              </a:rPr>
              <a:t>（</a:t>
            </a:r>
            <a:r>
              <a:rPr lang="en-US" altLang="zh-CN" b="1">
                <a:solidFill>
                  <a:srgbClr val="431AF2"/>
                </a:solidFill>
                <a:latin typeface="宋体" charset="-122"/>
              </a:rPr>
              <a:t>4</a:t>
            </a:r>
            <a:r>
              <a:rPr lang="zh-CN" altLang="en-US" b="1">
                <a:solidFill>
                  <a:srgbClr val="431AF2"/>
                </a:solidFill>
                <a:latin typeface="宋体" charset="-122"/>
              </a:rPr>
              <a:t>）</a:t>
            </a:r>
            <a:r>
              <a:rPr lang="en-US" altLang="zh-CN" b="1">
                <a:solidFill>
                  <a:srgbClr val="431AF2"/>
                </a:solidFill>
                <a:latin typeface="宋体" charset="-122"/>
              </a:rPr>
              <a:t> </a:t>
            </a:r>
            <a:r>
              <a:rPr lang="zh-CN" altLang="en-US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一切调整好后可以开始切片。此时右手摇动转轮，让蜡块切成蜡带，左手持毛笔将蜡带提起，摇转速度不可太急，通常以</a:t>
            </a:r>
            <a:r>
              <a:rPr lang="en-US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40~50r/min</a:t>
            </a:r>
            <a:r>
              <a:rPr lang="zh-CN" altLang="en-US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。切成的蜡带到</a:t>
            </a:r>
            <a:r>
              <a:rPr lang="en-US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20~30cm</a:t>
            </a:r>
            <a:r>
              <a:rPr lang="zh-CN" altLang="en-US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长时，右手用另一支毛笔轻轻将蜡带挑起，以免卷曲，并牵引成带，平放在蜡带盒上，靠刀面的一面较光滑，朝下，较皱的一面朝上。</a:t>
            </a:r>
            <a:endParaRPr lang="en-US" altLang="zh-CN" b="1">
              <a:solidFill>
                <a:srgbClr val="431AF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宋体" charset="-122"/>
            </a:endParaRPr>
          </a:p>
          <a:p>
            <a:pPr>
              <a:defRPr/>
            </a:pPr>
            <a:r>
              <a:rPr lang="zh-CN" altLang="en-US" b="1">
                <a:solidFill>
                  <a:srgbClr val="431AF2"/>
                </a:solidFill>
                <a:latin typeface="宋体" charset="-122"/>
              </a:rPr>
              <a:t>（</a:t>
            </a:r>
            <a:r>
              <a:rPr lang="en-US" altLang="zh-CN" b="1">
                <a:solidFill>
                  <a:srgbClr val="431AF2"/>
                </a:solidFill>
                <a:latin typeface="宋体" charset="-122"/>
              </a:rPr>
              <a:t>5</a:t>
            </a:r>
            <a:r>
              <a:rPr lang="zh-CN" altLang="en-US" b="1">
                <a:solidFill>
                  <a:srgbClr val="431AF2"/>
                </a:solidFill>
                <a:latin typeface="宋体" charset="-122"/>
              </a:rPr>
              <a:t>） </a:t>
            </a:r>
            <a:r>
              <a:rPr lang="zh-CN" altLang="en-US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用单面刀片切取蜡片一小段，放在载玻上加水一滴，置于放大镜或显微镜下观察切片是否良好。</a:t>
            </a:r>
            <a:endParaRPr lang="en-US" altLang="zh-CN" b="1">
              <a:solidFill>
                <a:srgbClr val="431AF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宋体" charset="-122"/>
            </a:endParaRPr>
          </a:p>
          <a:p>
            <a:pPr>
              <a:defRPr/>
            </a:pPr>
            <a:r>
              <a:rPr lang="zh-CN" altLang="en-US" b="1">
                <a:solidFill>
                  <a:srgbClr val="431AF2"/>
                </a:solidFill>
                <a:latin typeface="宋体" charset="-122"/>
              </a:rPr>
              <a:t>（</a:t>
            </a:r>
            <a:r>
              <a:rPr lang="en-US" altLang="zh-CN" b="1">
                <a:solidFill>
                  <a:srgbClr val="431AF2"/>
                </a:solidFill>
                <a:latin typeface="宋体" charset="-122"/>
              </a:rPr>
              <a:t>6</a:t>
            </a:r>
            <a:r>
              <a:rPr lang="zh-CN" altLang="en-US" b="1">
                <a:solidFill>
                  <a:srgbClr val="431AF2"/>
                </a:solidFill>
                <a:latin typeface="宋体" charset="-122"/>
              </a:rPr>
              <a:t>） </a:t>
            </a:r>
            <a:r>
              <a:rPr lang="zh-CN" altLang="en-US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切片工作结束后，应将切片刀取下用氯仿擦去刀上沾着的石蜡，把切片机擦拭干净妥为保存。</a:t>
            </a:r>
            <a:r>
              <a:rPr lang="zh-CN" alt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7" descr="get?name=T1b4C6B4Ls1RCvBVd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750" y="5157788"/>
            <a:ext cx="120808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6" descr="get?name=T1qKE1BQd_1RCvBVd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5057775"/>
            <a:ext cx="25193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468313" y="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altLang="zh-CN" sz="4400">
                <a:solidFill>
                  <a:srgbClr val="FF6600"/>
                </a:solidFill>
                <a:latin typeface="Calibri" pitchFamily="34" charset="0"/>
              </a:rPr>
              <a:t>【</a:t>
            </a:r>
            <a:r>
              <a:rPr lang="zh-CN" altLang="en-US" sz="4400">
                <a:solidFill>
                  <a:srgbClr val="FF6600"/>
                </a:solidFill>
                <a:latin typeface="Calibri" pitchFamily="34" charset="0"/>
              </a:rPr>
              <a:t>实验步骤</a:t>
            </a:r>
            <a:r>
              <a:rPr lang="en-US" altLang="zh-CN" sz="4400">
                <a:solidFill>
                  <a:srgbClr val="FF6600"/>
                </a:solidFill>
                <a:latin typeface="Calibri" pitchFamily="34" charset="0"/>
              </a:rPr>
              <a:t>】</a:t>
            </a:r>
          </a:p>
        </p:txBody>
      </p:sp>
      <p:sp>
        <p:nvSpPr>
          <p:cNvPr id="22533" name="Rectangle 3"/>
          <p:cNvSpPr>
            <a:spLocks noChangeArrowheads="1"/>
          </p:cNvSpPr>
          <p:nvPr/>
        </p:nvSpPr>
        <p:spPr bwMode="auto">
          <a:xfrm>
            <a:off x="539750" y="1341438"/>
            <a:ext cx="78486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altLang="zh-CN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10.</a:t>
            </a:r>
            <a:r>
              <a:rPr lang="zh-CN" altLang="en-US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贴片：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 typeface="Wingdings" pitchFamily="2" charset="2"/>
              <a:buAutoNum type="circleNumDbPlain"/>
              <a:defRPr/>
            </a:pPr>
            <a:r>
              <a:rPr lang="zh-CN" altLang="en-US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取一片清洁的载玻片，滴一滴粘片剂于玻片中央，然后用洗净的手指加以涂抹均匀。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 typeface="Wingdings" pitchFamily="2" charset="2"/>
              <a:buAutoNum type="circleNumDbPlain"/>
              <a:defRPr/>
            </a:pPr>
            <a:r>
              <a:rPr lang="zh-CN" altLang="en-US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滴</a:t>
            </a:r>
            <a:r>
              <a:rPr lang="en-US" altLang="zh-CN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1-2</a:t>
            </a:r>
            <a:r>
              <a:rPr lang="zh-CN" altLang="en-US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滴的蒸馏水已涂粘片剂的载玻片上。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 typeface="Wingdings" pitchFamily="2" charset="2"/>
              <a:buAutoNum type="circleNumDbPlain"/>
              <a:defRPr/>
            </a:pPr>
            <a:r>
              <a:rPr lang="zh-CN" altLang="en-US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用小镊子夹取预先用刀片割开的蜡带，放在水面上，注意蜡片光亮平整的一面贴于玻片上，并使之处于稍偏玻片的一端，另一端便于粘贴标签。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 typeface="Wingdings" pitchFamily="2" charset="2"/>
              <a:buAutoNum type="circleNumDbPlain"/>
              <a:defRPr/>
            </a:pPr>
            <a:r>
              <a:rPr lang="zh-CN" altLang="en-US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把玻片摆好片位置，在酒精灯火焰上方适度加热至蜡片舒展。或放置置于预先加热的展片台上（温度保持在</a:t>
            </a:r>
            <a:r>
              <a:rPr lang="en-US" altLang="zh-CN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40-45</a:t>
            </a:r>
            <a:r>
              <a:rPr lang="en-US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℃</a:t>
            </a:r>
            <a:r>
              <a:rPr lang="zh-CN" altLang="en-US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）。此时蜡片因受热而伸展摊平。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 typeface="Wingdings" pitchFamily="2" charset="2"/>
              <a:buAutoNum type="circleNumDbPlain"/>
              <a:defRPr/>
            </a:pPr>
            <a:r>
              <a:rPr lang="zh-CN" altLang="en-US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展片后把载玻片放在平盘上编好记号置于</a:t>
            </a:r>
            <a:r>
              <a:rPr lang="en-US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37℃</a:t>
            </a:r>
            <a:r>
              <a:rPr lang="zh-CN" altLang="en-US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温箱烘干，干燥后即可取出存放于切片盒待染。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ChangeArrowheads="1"/>
          </p:cNvSpPr>
          <p:nvPr/>
        </p:nvSpPr>
        <p:spPr bwMode="auto">
          <a:xfrm>
            <a:off x="468313" y="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altLang="zh-CN" sz="4400">
                <a:solidFill>
                  <a:srgbClr val="FF6600"/>
                </a:solidFill>
                <a:latin typeface="Calibri" pitchFamily="34" charset="0"/>
              </a:rPr>
              <a:t>【</a:t>
            </a:r>
            <a:r>
              <a:rPr lang="zh-CN" altLang="en-US" sz="4400">
                <a:solidFill>
                  <a:srgbClr val="FF6600"/>
                </a:solidFill>
                <a:latin typeface="Calibri" pitchFamily="34" charset="0"/>
              </a:rPr>
              <a:t>实验步骤</a:t>
            </a:r>
            <a:r>
              <a:rPr lang="en-US" altLang="zh-CN" sz="4400">
                <a:solidFill>
                  <a:srgbClr val="FF6600"/>
                </a:solidFill>
                <a:latin typeface="Calibri" pitchFamily="34" charset="0"/>
              </a:rPr>
              <a:t>】</a:t>
            </a:r>
          </a:p>
        </p:txBody>
      </p:sp>
      <p:sp>
        <p:nvSpPr>
          <p:cNvPr id="12300" name="Rectangle 3"/>
          <p:cNvSpPr>
            <a:spLocks noChangeArrowheads="1"/>
          </p:cNvSpPr>
          <p:nvPr/>
        </p:nvSpPr>
        <p:spPr bwMode="auto">
          <a:xfrm>
            <a:off x="250825" y="1600200"/>
            <a:ext cx="8435975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Font typeface="Arial" charset="0"/>
              <a:buNone/>
              <a:defRPr/>
            </a:pPr>
            <a:r>
              <a:rPr lang="en-US" altLang="zh-CN" sz="32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11.</a:t>
            </a:r>
            <a:r>
              <a:rPr lang="zh-CN" altLang="en-US" sz="32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脱蜡复水：</a:t>
            </a:r>
          </a:p>
          <a:p>
            <a:pPr marL="609600" indent="-609600">
              <a:spcBef>
                <a:spcPct val="20000"/>
              </a:spcBef>
              <a:buFont typeface="Arial" charset="0"/>
              <a:buNone/>
              <a:defRPr/>
            </a:pPr>
            <a:r>
              <a:rPr lang="zh-CN" altLang="en-US" sz="32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 </a:t>
            </a:r>
            <a:r>
              <a:rPr lang="en-US" altLang="zh-CN" sz="32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  </a:t>
            </a:r>
            <a:r>
              <a:rPr lang="zh-CN" altLang="en-US" sz="32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石蜡切片经二甲苯</a:t>
            </a:r>
            <a:r>
              <a:rPr lang="en-US" sz="32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Ⅰ</a:t>
            </a:r>
            <a:r>
              <a:rPr lang="zh-CN" altLang="en-US" sz="32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、</a:t>
            </a:r>
            <a:r>
              <a:rPr lang="en-US" sz="32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Ⅱ</a:t>
            </a:r>
            <a:r>
              <a:rPr lang="zh-CN" altLang="en-US" sz="32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脱蜡各</a:t>
            </a:r>
            <a:r>
              <a:rPr lang="en-US" sz="32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5</a:t>
            </a:r>
            <a:r>
              <a:rPr lang="en-US" altLang="zh-CN" sz="32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-</a:t>
            </a:r>
            <a:r>
              <a:rPr lang="en-US" sz="32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10min</a:t>
            </a:r>
            <a:r>
              <a:rPr lang="zh-CN" altLang="en-US" sz="32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，然后放入</a:t>
            </a:r>
            <a:r>
              <a:rPr lang="en-US" sz="32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100%</a:t>
            </a:r>
            <a:r>
              <a:rPr lang="zh-CN" altLang="en-US" sz="32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、</a:t>
            </a:r>
            <a:r>
              <a:rPr lang="en-US" sz="32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95%</a:t>
            </a:r>
            <a:r>
              <a:rPr lang="zh-CN" altLang="en-US" sz="32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、</a:t>
            </a:r>
            <a:r>
              <a:rPr lang="en-US" sz="32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90%</a:t>
            </a:r>
            <a:r>
              <a:rPr lang="zh-CN" altLang="en-US" sz="32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、</a:t>
            </a:r>
            <a:r>
              <a:rPr lang="en-US" sz="32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80%</a:t>
            </a:r>
            <a:r>
              <a:rPr lang="zh-CN" altLang="en-US" sz="32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、</a:t>
            </a:r>
            <a:r>
              <a:rPr lang="en-US" sz="32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70%</a:t>
            </a:r>
            <a:r>
              <a:rPr lang="zh-CN" altLang="en-US" sz="32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等各级乙醇溶液中各</a:t>
            </a:r>
            <a:r>
              <a:rPr lang="en-US" sz="32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3~5min</a:t>
            </a:r>
            <a:r>
              <a:rPr lang="zh-CN" altLang="en-US" sz="32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，再放入蒸馏水中</a:t>
            </a:r>
            <a:r>
              <a:rPr lang="en-US" sz="32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3min</a:t>
            </a:r>
            <a:r>
              <a:rPr lang="zh-CN" altLang="en-US" sz="32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。</a:t>
            </a:r>
          </a:p>
          <a:p>
            <a:pPr marL="609600" indent="-609600">
              <a:spcBef>
                <a:spcPct val="20000"/>
              </a:spcBef>
              <a:buFont typeface="Arial" charset="0"/>
              <a:buNone/>
              <a:defRPr/>
            </a:pPr>
            <a:r>
              <a:rPr lang="zh-CN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       </a:t>
            </a:r>
          </a:p>
        </p:txBody>
      </p:sp>
      <p:pic>
        <p:nvPicPr>
          <p:cNvPr id="12301" name="Picture 4" descr="DSCN969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4292600"/>
            <a:ext cx="6840537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468313" y="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altLang="zh-CN" sz="4400">
                <a:solidFill>
                  <a:srgbClr val="FF6600"/>
                </a:solidFill>
                <a:latin typeface="Calibri" pitchFamily="34" charset="0"/>
              </a:rPr>
              <a:t>【</a:t>
            </a:r>
            <a:r>
              <a:rPr lang="zh-CN" altLang="en-US" sz="4400">
                <a:solidFill>
                  <a:srgbClr val="FF6600"/>
                </a:solidFill>
                <a:latin typeface="Calibri" pitchFamily="34" charset="0"/>
              </a:rPr>
              <a:t>实验步骤</a:t>
            </a:r>
            <a:r>
              <a:rPr lang="en-US" altLang="zh-CN" sz="4400">
                <a:solidFill>
                  <a:srgbClr val="FF6600"/>
                </a:solidFill>
                <a:latin typeface="Calibri" pitchFamily="34" charset="0"/>
              </a:rPr>
              <a:t>】</a:t>
            </a:r>
          </a:p>
        </p:txBody>
      </p:sp>
      <p:sp>
        <p:nvSpPr>
          <p:cNvPr id="23557" name="Rectangle 3"/>
          <p:cNvSpPr>
            <a:spLocks noChangeArrowheads="1"/>
          </p:cNvSpPr>
          <p:nvPr/>
        </p:nvSpPr>
        <p:spPr bwMode="auto">
          <a:xfrm>
            <a:off x="323850" y="1484313"/>
            <a:ext cx="882015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Font typeface="Arial" charset="0"/>
              <a:buNone/>
              <a:defRPr/>
            </a:pPr>
            <a:r>
              <a:rPr lang="en-US" altLang="zh-CN" sz="32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 12.</a:t>
            </a:r>
            <a:r>
              <a:rPr lang="zh-CN" altLang="en-US" sz="32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染色：</a:t>
            </a:r>
          </a:p>
          <a:p>
            <a:pPr marL="609600" indent="-609600">
              <a:spcBef>
                <a:spcPct val="20000"/>
              </a:spcBef>
              <a:buFont typeface="Arial" charset="0"/>
              <a:buNone/>
              <a:defRPr/>
            </a:pPr>
            <a:r>
              <a:rPr lang="zh-CN" altLang="en-US" sz="32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    切片放入苏木精中染色约</a:t>
            </a:r>
            <a:r>
              <a:rPr lang="en-US" sz="32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10</a:t>
            </a:r>
            <a:r>
              <a:rPr lang="en-US" altLang="zh-CN" sz="32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-</a:t>
            </a:r>
            <a:r>
              <a:rPr lang="en-US" sz="32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30min</a:t>
            </a:r>
            <a:r>
              <a:rPr lang="zh-CN" altLang="en-US" sz="32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。</a:t>
            </a:r>
          </a:p>
        </p:txBody>
      </p:sp>
      <p:sp>
        <p:nvSpPr>
          <p:cNvPr id="23558" name="Rectangle 3"/>
          <p:cNvSpPr>
            <a:spLocks noChangeArrowheads="1"/>
          </p:cNvSpPr>
          <p:nvPr/>
        </p:nvSpPr>
        <p:spPr bwMode="auto">
          <a:xfrm>
            <a:off x="468313" y="2924175"/>
            <a:ext cx="822960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Font typeface="Arial" charset="0"/>
              <a:buNone/>
              <a:defRPr/>
            </a:pPr>
            <a:r>
              <a:rPr lang="en-US" altLang="zh-CN" sz="32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13.</a:t>
            </a:r>
            <a:r>
              <a:rPr lang="zh-CN" altLang="en-US" sz="32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水洗：</a:t>
            </a:r>
          </a:p>
          <a:p>
            <a:pPr marL="609600" indent="-609600">
              <a:spcBef>
                <a:spcPct val="20000"/>
              </a:spcBef>
              <a:buFont typeface="Arial" charset="0"/>
              <a:buNone/>
              <a:defRPr/>
            </a:pPr>
            <a:r>
              <a:rPr lang="zh-CN" altLang="en-US" sz="32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     以流水冲洗使切片显示蓝色为宜，但要注意流水不能过大，以防切片脱落，并随时用显微镜检查见颜色变蓝为止。</a:t>
            </a:r>
            <a:r>
              <a:rPr lang="zh-CN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</a:p>
        </p:txBody>
      </p:sp>
      <p:pic>
        <p:nvPicPr>
          <p:cNvPr id="20484" name="Picture 7" descr="get?name=T16nWwBbb51RCvBVd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5229225"/>
            <a:ext cx="18002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  <p:bldP spid="235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ChangeArrowheads="1"/>
          </p:cNvSpPr>
          <p:nvPr/>
        </p:nvSpPr>
        <p:spPr bwMode="auto">
          <a:xfrm>
            <a:off x="468313" y="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altLang="zh-CN" sz="4400">
                <a:solidFill>
                  <a:srgbClr val="FF6600"/>
                </a:solidFill>
                <a:latin typeface="Calibri" pitchFamily="34" charset="0"/>
              </a:rPr>
              <a:t>【</a:t>
            </a:r>
            <a:r>
              <a:rPr lang="zh-CN" altLang="en-US" sz="4400">
                <a:solidFill>
                  <a:srgbClr val="FF6600"/>
                </a:solidFill>
                <a:latin typeface="Calibri" pitchFamily="34" charset="0"/>
              </a:rPr>
              <a:t>实验步骤</a:t>
            </a:r>
            <a:r>
              <a:rPr lang="en-US" altLang="zh-CN" sz="4400">
                <a:solidFill>
                  <a:srgbClr val="FF6600"/>
                </a:solidFill>
                <a:latin typeface="Calibri" pitchFamily="34" charset="0"/>
              </a:rPr>
              <a:t>】</a:t>
            </a:r>
          </a:p>
        </p:txBody>
      </p:sp>
      <p:sp>
        <p:nvSpPr>
          <p:cNvPr id="24581" name="Rectangle 3"/>
          <p:cNvSpPr>
            <a:spLocks noChangeArrowheads="1"/>
          </p:cNvSpPr>
          <p:nvPr/>
        </p:nvSpPr>
        <p:spPr bwMode="auto">
          <a:xfrm>
            <a:off x="457200" y="1600200"/>
            <a:ext cx="843597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Font typeface="Arial" charset="0"/>
              <a:buNone/>
              <a:defRPr/>
            </a:pPr>
            <a:r>
              <a:rPr lang="en-US" altLang="zh-CN" sz="28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14.</a:t>
            </a:r>
            <a:r>
              <a:rPr lang="zh-CN" altLang="en-US" sz="28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分化：</a:t>
            </a:r>
          </a:p>
          <a:p>
            <a:pPr marL="609600" indent="-609600">
              <a:spcBef>
                <a:spcPct val="20000"/>
              </a:spcBef>
              <a:buFont typeface="Arial" charset="0"/>
              <a:buNone/>
              <a:defRPr/>
            </a:pPr>
            <a:r>
              <a:rPr lang="zh-CN" altLang="en-US" sz="28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      分化</a:t>
            </a:r>
            <a:r>
              <a:rPr lang="en-US" sz="28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就是将细胞质着的色褪去，使细胞核着色更加鲜明。将切片放入1%</a:t>
            </a:r>
            <a:r>
              <a:rPr lang="zh-CN" altLang="en-US" sz="28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盐酸乙醇液中褪色，见切片变红，颜色较浅即可，约数秒至数十秒钟</a:t>
            </a:r>
            <a:r>
              <a:rPr lang="zh-CN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。</a:t>
            </a:r>
          </a:p>
        </p:txBody>
      </p:sp>
      <p:pic>
        <p:nvPicPr>
          <p:cNvPr id="2150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4149725"/>
            <a:ext cx="3024187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7" descr="get?name=T19bV8B7dj1RCvBVd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3789363"/>
            <a:ext cx="3478213" cy="261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ChangeArrowheads="1"/>
          </p:cNvSpPr>
          <p:nvPr/>
        </p:nvSpPr>
        <p:spPr bwMode="auto">
          <a:xfrm>
            <a:off x="468313" y="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altLang="zh-CN" sz="4400">
                <a:solidFill>
                  <a:srgbClr val="FF6600"/>
                </a:solidFill>
                <a:latin typeface="Calibri" pitchFamily="34" charset="0"/>
              </a:rPr>
              <a:t>【</a:t>
            </a:r>
            <a:r>
              <a:rPr lang="zh-CN" altLang="en-US" sz="4400">
                <a:solidFill>
                  <a:srgbClr val="FF6600"/>
                </a:solidFill>
                <a:latin typeface="Calibri" pitchFamily="34" charset="0"/>
              </a:rPr>
              <a:t>实验步骤</a:t>
            </a:r>
            <a:r>
              <a:rPr lang="en-US" altLang="zh-CN" sz="4400">
                <a:solidFill>
                  <a:srgbClr val="FF6600"/>
                </a:solidFill>
                <a:latin typeface="Calibri" pitchFamily="34" charset="0"/>
              </a:rPr>
              <a:t>】</a:t>
            </a:r>
          </a:p>
        </p:txBody>
      </p:sp>
      <p:sp>
        <p:nvSpPr>
          <p:cNvPr id="25605" name="Rectangle 3"/>
          <p:cNvSpPr>
            <a:spLocks noChangeArrowheads="1"/>
          </p:cNvSpPr>
          <p:nvPr/>
        </p:nvSpPr>
        <p:spPr bwMode="auto">
          <a:xfrm>
            <a:off x="827088" y="1457325"/>
            <a:ext cx="79438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Font typeface="Arial" charset="0"/>
              <a:buNone/>
              <a:defRPr/>
            </a:pPr>
            <a:r>
              <a:rPr lang="en-US" altLang="zh-CN" sz="28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15.</a:t>
            </a:r>
            <a:r>
              <a:rPr lang="zh-CN" altLang="en-US" sz="28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漂洗：</a:t>
            </a:r>
          </a:p>
          <a:p>
            <a:pPr marL="609600" indent="-609600">
              <a:spcBef>
                <a:spcPct val="20000"/>
              </a:spcBef>
              <a:buFont typeface="Arial" charset="0"/>
              <a:buNone/>
              <a:defRPr/>
            </a:pPr>
            <a:r>
              <a:rPr lang="zh-CN" altLang="en-US" sz="28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      切片再放入自来水流水中使其恢复蓝色。低倍镜检查见细胞核呈蓝色、结构清楚；细胞质或结缔组织纤维成分无色为标准。然后放入蒸馏水中漂洗一次。 </a:t>
            </a:r>
          </a:p>
          <a:p>
            <a:pPr marL="609600" indent="-609600">
              <a:spcBef>
                <a:spcPct val="20000"/>
              </a:spcBef>
              <a:buFont typeface="Arial" charset="0"/>
              <a:buNone/>
              <a:defRPr/>
            </a:pPr>
            <a:r>
              <a:rPr lang="en-US" altLang="zh-CN" sz="28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16.</a:t>
            </a:r>
            <a:r>
              <a:rPr lang="zh-CN" altLang="en-US" sz="28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脱水</a:t>
            </a:r>
            <a:r>
              <a:rPr lang="en-US" sz="28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Ⅰ</a:t>
            </a:r>
            <a:r>
              <a:rPr lang="zh-CN" altLang="en-US" sz="28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：</a:t>
            </a:r>
          </a:p>
          <a:p>
            <a:pPr marL="609600" indent="-609600">
              <a:spcBef>
                <a:spcPct val="20000"/>
              </a:spcBef>
              <a:buFont typeface="Arial" charset="0"/>
              <a:buNone/>
              <a:defRPr/>
            </a:pPr>
            <a:r>
              <a:rPr lang="zh-CN" altLang="en-US" sz="28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     切片入</a:t>
            </a:r>
            <a:r>
              <a:rPr lang="en-US" sz="28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50%</a:t>
            </a:r>
            <a:r>
              <a:rPr lang="zh-CN" altLang="en-US" sz="28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乙醇→</a:t>
            </a:r>
            <a:r>
              <a:rPr lang="en-US" sz="28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70%</a:t>
            </a:r>
            <a:r>
              <a:rPr lang="zh-CN" altLang="en-US" sz="28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乙醇→</a:t>
            </a:r>
            <a:r>
              <a:rPr lang="en-US" sz="28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80%</a:t>
            </a:r>
            <a:r>
              <a:rPr lang="zh-CN" altLang="en-US" sz="28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乙醇中各</a:t>
            </a:r>
            <a:r>
              <a:rPr lang="en-US" sz="28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3</a:t>
            </a:r>
            <a:r>
              <a:rPr lang="en-US" altLang="zh-CN" sz="28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-</a:t>
            </a:r>
            <a:r>
              <a:rPr lang="en-US" sz="28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5min</a:t>
            </a:r>
            <a:r>
              <a:rPr lang="zh-CN" altLang="en-US" sz="28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。</a:t>
            </a:r>
          </a:p>
          <a:p>
            <a:pPr marL="609600" indent="-609600">
              <a:spcBef>
                <a:spcPct val="20000"/>
              </a:spcBef>
              <a:buFont typeface="Arial" charset="0"/>
              <a:buNone/>
              <a:defRPr/>
            </a:pPr>
            <a:r>
              <a:rPr lang="en-US" altLang="zh-CN" sz="28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17.</a:t>
            </a:r>
            <a:r>
              <a:rPr lang="zh-CN" altLang="en-US" sz="28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复染：</a:t>
            </a:r>
          </a:p>
          <a:p>
            <a:pPr marL="609600" indent="-609600">
              <a:spcBef>
                <a:spcPct val="20000"/>
              </a:spcBef>
              <a:buFont typeface="Arial" charset="0"/>
              <a:buNone/>
              <a:defRPr/>
            </a:pPr>
            <a:r>
              <a:rPr lang="zh-CN" altLang="en-US" sz="28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    用</a:t>
            </a:r>
            <a:r>
              <a:rPr lang="en-US" sz="28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0.5%</a:t>
            </a:r>
            <a:r>
              <a:rPr lang="zh-CN" altLang="en-US" sz="28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伊红乙醇液对比染色</a:t>
            </a:r>
            <a:r>
              <a:rPr lang="en-US" sz="28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2</a:t>
            </a:r>
            <a:r>
              <a:rPr lang="en-US" altLang="zh-CN" sz="28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-</a:t>
            </a:r>
            <a:r>
              <a:rPr lang="en-US" sz="28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5min</a:t>
            </a:r>
            <a:r>
              <a:rPr lang="zh-CN" altLang="en-US" sz="28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。</a:t>
            </a:r>
            <a:endParaRPr lang="zh-CN" altLang="en-US" b="1">
              <a:solidFill>
                <a:srgbClr val="431AF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宋体" charset="-122"/>
            </a:endParaRPr>
          </a:p>
          <a:p>
            <a:pPr marL="609600" indent="-609600">
              <a:spcBef>
                <a:spcPct val="20000"/>
              </a:spcBef>
              <a:buFont typeface="Arial" charset="0"/>
              <a:buNone/>
              <a:defRPr/>
            </a:pPr>
            <a:r>
              <a:rPr lang="zh-CN" altLang="en-US" sz="18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457200" y="1600200"/>
            <a:ext cx="8507413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altLang="zh-CN" sz="28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18.</a:t>
            </a:r>
            <a:r>
              <a:rPr lang="zh-CN" altLang="en-US" sz="28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镜检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zh-CN" altLang="en-US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</a:t>
            </a:r>
            <a:r>
              <a:rPr lang="zh-CN" altLang="en-US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如果需要制作永久切片，第</a:t>
            </a:r>
            <a:r>
              <a:rPr lang="en-US" altLang="zh-CN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17</a:t>
            </a:r>
            <a:r>
              <a:rPr lang="zh-CN" altLang="en-US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步完成以后做以下步骤。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altLang="zh-CN" sz="28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19.</a:t>
            </a:r>
            <a:r>
              <a:rPr lang="zh-CN" altLang="en-US" sz="28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脱水</a:t>
            </a:r>
            <a:r>
              <a:rPr lang="en-US" sz="28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Ⅱ</a:t>
            </a:r>
            <a:r>
              <a:rPr lang="zh-CN" altLang="en-US" sz="28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：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zh-CN" altLang="en-US" sz="28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     放入</a:t>
            </a:r>
            <a:r>
              <a:rPr lang="en-US" sz="28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95%</a:t>
            </a:r>
            <a:r>
              <a:rPr lang="zh-CN" altLang="en-US" sz="28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乙醇中洗去多余的红色，然后放入无水乙醇中</a:t>
            </a:r>
            <a:r>
              <a:rPr lang="en-US" sz="28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3~5min</a:t>
            </a:r>
            <a:r>
              <a:rPr lang="zh-CN" altLang="en-US" sz="28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。最后用吸水纸吸干多余的乙醇。 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altLang="zh-CN" sz="28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20.</a:t>
            </a:r>
            <a:r>
              <a:rPr lang="zh-CN" altLang="en-US" sz="28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透明：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zh-CN" altLang="en-US" sz="28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     切片放入二甲苯</a:t>
            </a:r>
            <a:r>
              <a:rPr lang="en-US" sz="28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-</a:t>
            </a:r>
            <a:r>
              <a:rPr lang="zh-CN" altLang="en-US" sz="28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乙醇等量混合液中约</a:t>
            </a:r>
            <a:r>
              <a:rPr lang="en-US" sz="28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5min</a:t>
            </a:r>
            <a:r>
              <a:rPr lang="zh-CN" altLang="en-US" sz="28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，然后放入纯二甲苯</a:t>
            </a:r>
            <a:r>
              <a:rPr lang="en-US" sz="28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Ⅰ</a:t>
            </a:r>
            <a:r>
              <a:rPr lang="zh-CN" altLang="en-US" sz="28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、</a:t>
            </a:r>
            <a:r>
              <a:rPr lang="en-US" sz="28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Ⅱ</a:t>
            </a:r>
            <a:r>
              <a:rPr lang="zh-CN" altLang="en-US" sz="28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中各</a:t>
            </a:r>
            <a:r>
              <a:rPr lang="en-US" sz="28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3</a:t>
            </a:r>
            <a:r>
              <a:rPr lang="en-US" altLang="zh-CN" sz="28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-</a:t>
            </a:r>
            <a:r>
              <a:rPr lang="en-US" sz="28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5min</a:t>
            </a:r>
            <a:r>
              <a:rPr lang="zh-CN" altLang="en-US" sz="28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。二甲苯应尽量保持无水，应经常更换，或用纱布包无水硫酸铜放入染色缸内吸收水分。切片如在二甲苯中出现白雾现象，说明脱水未尽，应退回乙醇中重新脱水，否则切片难以镜检。</a:t>
            </a:r>
            <a:r>
              <a:rPr lang="zh-CN" altLang="en-US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468313" y="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altLang="zh-CN" sz="4400">
                <a:solidFill>
                  <a:srgbClr val="FF6600"/>
                </a:solidFill>
                <a:latin typeface="Calibri" pitchFamily="34" charset="0"/>
              </a:rPr>
              <a:t>【</a:t>
            </a:r>
            <a:r>
              <a:rPr lang="zh-CN" altLang="en-US" sz="4400">
                <a:solidFill>
                  <a:srgbClr val="FF6600"/>
                </a:solidFill>
                <a:latin typeface="Calibri" pitchFamily="34" charset="0"/>
              </a:rPr>
              <a:t>实验步骤</a:t>
            </a:r>
            <a:r>
              <a:rPr lang="en-US" altLang="zh-CN" sz="4400">
                <a:solidFill>
                  <a:srgbClr val="FF6600"/>
                </a:solidFill>
                <a:latin typeface="Calibri" pitchFamily="34" charset="0"/>
              </a:rPr>
              <a:t>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get?name=T16uZoB5YP1RCvBVd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484313"/>
            <a:ext cx="734377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468313" y="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altLang="zh-CN" sz="4400">
                <a:solidFill>
                  <a:srgbClr val="FF6600"/>
                </a:solidFill>
                <a:latin typeface="Calibri" pitchFamily="34" charset="0"/>
              </a:rPr>
              <a:t>【</a:t>
            </a:r>
            <a:r>
              <a:rPr lang="zh-CN" altLang="en-US" sz="4400">
                <a:solidFill>
                  <a:srgbClr val="FF6600"/>
                </a:solidFill>
                <a:latin typeface="Calibri" pitchFamily="34" charset="0"/>
              </a:rPr>
              <a:t>实验步骤</a:t>
            </a:r>
            <a:r>
              <a:rPr lang="en-US" altLang="zh-CN" sz="4400">
                <a:solidFill>
                  <a:srgbClr val="FF6600"/>
                </a:solidFill>
                <a:latin typeface="Calibri" pitchFamily="34" charset="0"/>
              </a:rPr>
              <a:t>】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ChangeArrowheads="1"/>
          </p:cNvSpPr>
          <p:nvPr/>
        </p:nvSpPr>
        <p:spPr bwMode="auto">
          <a:xfrm>
            <a:off x="250825" y="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altLang="zh-CN" sz="4400">
                <a:solidFill>
                  <a:srgbClr val="FF6600"/>
                </a:solidFill>
                <a:latin typeface="Calibri" pitchFamily="34" charset="0"/>
              </a:rPr>
              <a:t>【</a:t>
            </a:r>
            <a:r>
              <a:rPr lang="zh-CN" altLang="en-US" sz="4400">
                <a:solidFill>
                  <a:srgbClr val="FF6600"/>
                </a:solidFill>
                <a:latin typeface="Calibri" pitchFamily="34" charset="0"/>
              </a:rPr>
              <a:t>实验目的</a:t>
            </a:r>
            <a:r>
              <a:rPr lang="en-US" altLang="zh-CN" sz="4400">
                <a:solidFill>
                  <a:srgbClr val="FF6600"/>
                </a:solidFill>
                <a:latin typeface="Calibri" pitchFamily="34" charset="0"/>
              </a:rPr>
              <a:t>】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1828800"/>
          </a:xfrm>
          <a:prstGeom prst="rect">
            <a:avLst/>
          </a:prstGeom>
        </p:spPr>
        <p:txBody>
          <a:bodyPr/>
          <a:lstStyle/>
          <a:p>
            <a:pPr marL="342900" indent="-342900">
              <a:defRPr/>
            </a:pPr>
            <a:r>
              <a:rPr lang="en-US" altLang="zh-CN" sz="32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</a:t>
            </a:r>
            <a:r>
              <a:rPr lang="zh-CN" altLang="en-US" sz="32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、</a:t>
            </a:r>
            <a:r>
              <a:rPr lang="en-US" sz="32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熟悉动物石蜡切片的制作过程。</a:t>
            </a:r>
            <a:endParaRPr lang="zh-CN" altLang="en-US" sz="3200" b="1">
              <a:solidFill>
                <a:srgbClr val="431AF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indent="-342900">
              <a:defRPr/>
            </a:pPr>
            <a:endParaRPr lang="en-US" altLang="zh-CN" sz="3200" b="1">
              <a:solidFill>
                <a:srgbClr val="431AF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indent="-342900">
              <a:defRPr/>
            </a:pPr>
            <a:r>
              <a:rPr lang="en-US" altLang="zh-CN" sz="32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</a:t>
            </a:r>
            <a:r>
              <a:rPr lang="zh-CN" altLang="en-US" sz="32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、</a:t>
            </a:r>
            <a:r>
              <a:rPr lang="en-US" sz="32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掌握HE</a:t>
            </a:r>
            <a:r>
              <a:rPr lang="zh-CN" altLang="en-US" sz="32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染色的基本原理和染色方法。</a:t>
            </a:r>
          </a:p>
        </p:txBody>
      </p:sp>
      <p:pic>
        <p:nvPicPr>
          <p:cNvPr id="7171" name="Picture 7" descr="t01148db3d6cc5044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3429000"/>
            <a:ext cx="4392613" cy="304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ChangeArrowheads="1"/>
          </p:cNvSpPr>
          <p:nvPr/>
        </p:nvSpPr>
        <p:spPr bwMode="auto">
          <a:xfrm>
            <a:off x="468313" y="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altLang="zh-CN" sz="4400">
                <a:solidFill>
                  <a:srgbClr val="FF6600"/>
                </a:solidFill>
                <a:latin typeface="Calibri" pitchFamily="34" charset="0"/>
              </a:rPr>
              <a:t>【</a:t>
            </a:r>
            <a:r>
              <a:rPr lang="zh-CN" altLang="en-US" sz="4400">
                <a:solidFill>
                  <a:srgbClr val="FF6600"/>
                </a:solidFill>
                <a:latin typeface="Calibri" pitchFamily="34" charset="0"/>
              </a:rPr>
              <a:t>实验结果</a:t>
            </a:r>
            <a:r>
              <a:rPr lang="en-US" altLang="zh-CN" sz="4400">
                <a:solidFill>
                  <a:srgbClr val="FF6600"/>
                </a:solidFill>
                <a:latin typeface="Calibri" pitchFamily="34" charset="0"/>
              </a:rPr>
              <a:t>】</a:t>
            </a:r>
          </a:p>
        </p:txBody>
      </p:sp>
      <p:sp>
        <p:nvSpPr>
          <p:cNvPr id="13321" name="Rectangle 2"/>
          <p:cNvSpPr>
            <a:spLocks noChangeArrowheads="1"/>
          </p:cNvSpPr>
          <p:nvPr/>
        </p:nvSpPr>
        <p:spPr bwMode="auto">
          <a:xfrm>
            <a:off x="323850" y="1484313"/>
            <a:ext cx="7467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defRPr/>
            </a:pPr>
            <a:r>
              <a:rPr lang="zh-CN" altLang="en-US" sz="32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学生实验结果：小鼠脾脏纵切永久切片</a:t>
            </a:r>
          </a:p>
        </p:txBody>
      </p:sp>
      <p:pic>
        <p:nvPicPr>
          <p:cNvPr id="13322" name="Picture 4" descr="DSCN87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2276475"/>
            <a:ext cx="6192838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DSCN87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2349500"/>
            <a:ext cx="4967288" cy="345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Rectangle 2"/>
          <p:cNvSpPr>
            <a:spLocks noChangeArrowheads="1"/>
          </p:cNvSpPr>
          <p:nvPr/>
        </p:nvSpPr>
        <p:spPr bwMode="auto">
          <a:xfrm>
            <a:off x="755650" y="1268413"/>
            <a:ext cx="7772400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defRPr/>
            </a:pPr>
            <a:r>
              <a:rPr lang="zh-CN" altLang="en-US" sz="32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学生实验结构：小鼠肾脏横切永久切片</a:t>
            </a:r>
          </a:p>
        </p:txBody>
      </p:sp>
      <p:sp>
        <p:nvSpPr>
          <p:cNvPr id="26627" name="Rectangle 7"/>
          <p:cNvSpPr>
            <a:spLocks noChangeArrowheads="1"/>
          </p:cNvSpPr>
          <p:nvPr/>
        </p:nvSpPr>
        <p:spPr bwMode="auto">
          <a:xfrm>
            <a:off x="468313" y="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altLang="zh-CN" sz="4400">
                <a:solidFill>
                  <a:srgbClr val="FF6600"/>
                </a:solidFill>
                <a:latin typeface="Calibri" pitchFamily="34" charset="0"/>
              </a:rPr>
              <a:t>【</a:t>
            </a:r>
            <a:r>
              <a:rPr lang="zh-CN" altLang="en-US" sz="4400">
                <a:solidFill>
                  <a:srgbClr val="FF6600"/>
                </a:solidFill>
                <a:latin typeface="Calibri" pitchFamily="34" charset="0"/>
              </a:rPr>
              <a:t>实验结果</a:t>
            </a:r>
            <a:r>
              <a:rPr lang="en-US" altLang="zh-CN" sz="4400">
                <a:solidFill>
                  <a:srgbClr val="FF6600"/>
                </a:solidFill>
                <a:latin typeface="Calibri" pitchFamily="34" charset="0"/>
              </a:rPr>
              <a:t>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ChangeArrowheads="1"/>
          </p:cNvSpPr>
          <p:nvPr/>
        </p:nvSpPr>
        <p:spPr bwMode="auto">
          <a:xfrm>
            <a:off x="395288" y="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altLang="zh-CN" sz="4400">
                <a:solidFill>
                  <a:srgbClr val="FF6600"/>
                </a:solidFill>
                <a:latin typeface="Calibri" pitchFamily="34" charset="0"/>
              </a:rPr>
              <a:t>【</a:t>
            </a:r>
            <a:r>
              <a:rPr lang="zh-CN" altLang="en-US" sz="4400">
                <a:solidFill>
                  <a:srgbClr val="FF6600"/>
                </a:solidFill>
                <a:latin typeface="Calibri" pitchFamily="34" charset="0"/>
              </a:rPr>
              <a:t>实验原理</a:t>
            </a:r>
            <a:r>
              <a:rPr lang="en-US" altLang="zh-CN" sz="4400">
                <a:solidFill>
                  <a:srgbClr val="FF6600"/>
                </a:solidFill>
                <a:latin typeface="Calibri" pitchFamily="34" charset="0"/>
              </a:rPr>
              <a:t>】</a:t>
            </a: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457200" y="1600200"/>
            <a:ext cx="8229600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     </a:t>
            </a:r>
            <a:r>
              <a:rPr lang="zh-CN" altLang="en-US" sz="32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石蜡切片是最基本的切片技术。苏木精与伊红对比染色法（简称</a:t>
            </a:r>
            <a:r>
              <a:rPr lang="en-US" sz="32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H.E.</a:t>
            </a:r>
            <a:r>
              <a:rPr lang="zh-CN" altLang="en-US" sz="32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对染法）是组织切片最常用的染色方法，</a:t>
            </a:r>
            <a:r>
              <a:rPr lang="en-US" sz="32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经过HE</a:t>
            </a:r>
            <a:r>
              <a:rPr lang="zh-CN" altLang="en-US" sz="32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染色后，</a:t>
            </a:r>
            <a:r>
              <a:rPr lang="en-US" sz="32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细胞核被苏木精染成蓝紫色，细胞质被伊红染色呈粉红色。</a:t>
            </a: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</a:p>
        </p:txBody>
      </p:sp>
      <p:pic>
        <p:nvPicPr>
          <p:cNvPr id="8195" name="Picture 4" descr="DSCN969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4581525"/>
            <a:ext cx="3168650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ChangeArrowheads="1"/>
          </p:cNvSpPr>
          <p:nvPr/>
        </p:nvSpPr>
        <p:spPr bwMode="auto">
          <a:xfrm>
            <a:off x="468313" y="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altLang="zh-CN" sz="4400">
                <a:solidFill>
                  <a:srgbClr val="FF6600"/>
                </a:solidFill>
                <a:latin typeface="Calibri" pitchFamily="34" charset="0"/>
              </a:rPr>
              <a:t>【</a:t>
            </a:r>
            <a:r>
              <a:rPr lang="zh-CN" altLang="en-US" sz="4400">
                <a:solidFill>
                  <a:srgbClr val="FF6600"/>
                </a:solidFill>
                <a:latin typeface="Calibri" pitchFamily="34" charset="0"/>
              </a:rPr>
              <a:t>实验材料及仪器</a:t>
            </a:r>
            <a:r>
              <a:rPr lang="en-US" altLang="zh-CN" sz="4400">
                <a:solidFill>
                  <a:srgbClr val="FF6600"/>
                </a:solidFill>
                <a:latin typeface="Calibri" pitchFamily="34" charset="0"/>
              </a:rPr>
              <a:t>】</a:t>
            </a: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611188" y="1268413"/>
            <a:ext cx="822960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zh-CN" sz="3200" b="1" u="sng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实验</a:t>
            </a:r>
            <a:r>
              <a:rPr lang="zh-CN" altLang="en-US" sz="32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材料：鼠肝、肾</a:t>
            </a:r>
            <a:endParaRPr lang="en-US" altLang="zh-CN" sz="3200" b="1">
              <a:solidFill>
                <a:srgbClr val="431AF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宋体" charset="-122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n-US" sz="3200" b="1">
              <a:solidFill>
                <a:srgbClr val="431AF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宋体" charset="-122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zh-CN" sz="32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实验</a:t>
            </a:r>
            <a:r>
              <a:rPr lang="zh-CN" altLang="en-US" sz="32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器材：切片刀，切片机，恒温箱，熔蜡炉，蜡杯，酒精灯，解剖刀，解剖针，解剖剪，解剖盘，培养皿，吸管，镊子，单面刀片，台木，毛笔，洒精灯，包埋纸盒，染色缸，盖玻片，载玻片，玻片盘，树胶，树胶瓶，显微镜，温度计，水浴锅</a:t>
            </a:r>
            <a:endParaRPr lang="en-US" altLang="zh-CN" sz="3200" b="1">
              <a:solidFill>
                <a:srgbClr val="431AF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宋体" charset="-122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n-US" altLang="zh-CN" sz="3200" b="1">
              <a:solidFill>
                <a:srgbClr val="431AF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宋体" charset="-122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zh-CN" sz="32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实验</a:t>
            </a:r>
            <a:r>
              <a:rPr lang="zh-CN" altLang="en-US" sz="32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药品：卡诺氏固定液、各种浓度的乙醇</a:t>
            </a:r>
            <a:r>
              <a:rPr lang="en-US" sz="32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、二甲苯、石蜡、蜂蜡、苏木精染液， 1%</a:t>
            </a:r>
            <a:r>
              <a:rPr lang="zh-CN" altLang="en-US" sz="32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伊红酒精溶液，</a:t>
            </a:r>
            <a:r>
              <a:rPr lang="en-US" sz="32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1%</a:t>
            </a:r>
            <a:r>
              <a:rPr lang="zh-CN" altLang="en-US" sz="32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盐酸酒精溶液，郝普特氏粘片剂，中性树胶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468313" y="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altLang="zh-CN" sz="4400">
                <a:solidFill>
                  <a:srgbClr val="FF6600"/>
                </a:solidFill>
                <a:latin typeface="Calibri" pitchFamily="34" charset="0"/>
              </a:rPr>
              <a:t>【</a:t>
            </a:r>
            <a:r>
              <a:rPr lang="zh-CN" altLang="en-US" sz="4400">
                <a:solidFill>
                  <a:srgbClr val="FF6600"/>
                </a:solidFill>
                <a:latin typeface="Calibri" pitchFamily="34" charset="0"/>
              </a:rPr>
              <a:t>实验步骤</a:t>
            </a:r>
            <a:r>
              <a:rPr lang="en-US" altLang="zh-CN" sz="4400">
                <a:solidFill>
                  <a:srgbClr val="FF6600"/>
                </a:solidFill>
                <a:latin typeface="Calibri" pitchFamily="34" charset="0"/>
              </a:rPr>
              <a:t>】</a:t>
            </a:r>
          </a:p>
        </p:txBody>
      </p:sp>
      <p:sp>
        <p:nvSpPr>
          <p:cNvPr id="10243" name="Text Box 27"/>
          <p:cNvSpPr txBox="1">
            <a:spLocks noChangeArrowheads="1"/>
          </p:cNvSpPr>
          <p:nvPr/>
        </p:nvSpPr>
        <p:spPr bwMode="auto">
          <a:xfrm>
            <a:off x="2411413" y="1125538"/>
            <a:ext cx="41751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431AF2"/>
                </a:solidFill>
              </a:rPr>
              <a:t>石蜡切片制作过程</a:t>
            </a:r>
          </a:p>
        </p:txBody>
      </p:sp>
      <p:grpSp>
        <p:nvGrpSpPr>
          <p:cNvPr id="10244" name="Group 32"/>
          <p:cNvGrpSpPr>
            <a:grpSpLocks/>
          </p:cNvGrpSpPr>
          <p:nvPr/>
        </p:nvGrpSpPr>
        <p:grpSpPr bwMode="auto">
          <a:xfrm>
            <a:off x="323850" y="1844675"/>
            <a:ext cx="8570913" cy="4418013"/>
            <a:chOff x="204" y="890"/>
            <a:chExt cx="5399" cy="2783"/>
          </a:xfrm>
        </p:grpSpPr>
        <p:sp>
          <p:nvSpPr>
            <p:cNvPr id="10273" name="Text Box 4"/>
            <p:cNvSpPr txBox="1">
              <a:spLocks noChangeArrowheads="1"/>
            </p:cNvSpPr>
            <p:nvPr/>
          </p:nvSpPr>
          <p:spPr bwMode="auto">
            <a:xfrm>
              <a:off x="249" y="890"/>
              <a:ext cx="6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取材</a:t>
              </a:r>
            </a:p>
          </p:txBody>
        </p:sp>
        <p:sp>
          <p:nvSpPr>
            <p:cNvPr id="10274" name="Text Box 5"/>
            <p:cNvSpPr txBox="1">
              <a:spLocks noChangeArrowheads="1"/>
            </p:cNvSpPr>
            <p:nvPr/>
          </p:nvSpPr>
          <p:spPr bwMode="auto">
            <a:xfrm>
              <a:off x="1066" y="890"/>
              <a:ext cx="68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固定</a:t>
              </a:r>
            </a:p>
          </p:txBody>
        </p:sp>
        <p:sp>
          <p:nvSpPr>
            <p:cNvPr id="10275" name="Rectangle 6"/>
            <p:cNvSpPr>
              <a:spLocks noChangeArrowheads="1"/>
            </p:cNvSpPr>
            <p:nvPr/>
          </p:nvSpPr>
          <p:spPr bwMode="auto">
            <a:xfrm>
              <a:off x="2562" y="935"/>
              <a:ext cx="5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脱水</a:t>
              </a:r>
            </a:p>
          </p:txBody>
        </p:sp>
        <p:sp>
          <p:nvSpPr>
            <p:cNvPr id="10276" name="Rectangle 7"/>
            <p:cNvSpPr>
              <a:spLocks noChangeArrowheads="1"/>
            </p:cNvSpPr>
            <p:nvPr/>
          </p:nvSpPr>
          <p:spPr bwMode="auto">
            <a:xfrm>
              <a:off x="3334" y="935"/>
              <a:ext cx="5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透明</a:t>
              </a:r>
            </a:p>
          </p:txBody>
        </p:sp>
        <p:sp>
          <p:nvSpPr>
            <p:cNvPr id="10277" name="Rectangle 8"/>
            <p:cNvSpPr>
              <a:spLocks noChangeArrowheads="1"/>
            </p:cNvSpPr>
            <p:nvPr/>
          </p:nvSpPr>
          <p:spPr bwMode="auto">
            <a:xfrm rot="10800000" flipV="1">
              <a:off x="4195" y="935"/>
              <a:ext cx="58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透蜡</a:t>
              </a:r>
            </a:p>
          </p:txBody>
        </p:sp>
        <p:sp>
          <p:nvSpPr>
            <p:cNvPr id="10278" name="Rectangle 9"/>
            <p:cNvSpPr>
              <a:spLocks noChangeArrowheads="1"/>
            </p:cNvSpPr>
            <p:nvPr/>
          </p:nvSpPr>
          <p:spPr bwMode="auto">
            <a:xfrm>
              <a:off x="5103" y="981"/>
              <a:ext cx="5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包埋</a:t>
              </a:r>
            </a:p>
          </p:txBody>
        </p:sp>
        <p:sp>
          <p:nvSpPr>
            <p:cNvPr id="10279" name="Rectangle 10"/>
            <p:cNvSpPr>
              <a:spLocks noChangeArrowheads="1"/>
            </p:cNvSpPr>
            <p:nvPr/>
          </p:nvSpPr>
          <p:spPr bwMode="auto">
            <a:xfrm>
              <a:off x="204" y="1979"/>
              <a:ext cx="10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修蜡和切片</a:t>
              </a:r>
            </a:p>
          </p:txBody>
        </p:sp>
        <p:sp>
          <p:nvSpPr>
            <p:cNvPr id="10280" name="Rectangle 11"/>
            <p:cNvSpPr>
              <a:spLocks noChangeArrowheads="1"/>
            </p:cNvSpPr>
            <p:nvPr/>
          </p:nvSpPr>
          <p:spPr bwMode="auto">
            <a:xfrm>
              <a:off x="1655" y="1979"/>
              <a:ext cx="5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贴片</a:t>
              </a:r>
            </a:p>
          </p:txBody>
        </p:sp>
        <p:sp>
          <p:nvSpPr>
            <p:cNvPr id="10281" name="Rectangle 12"/>
            <p:cNvSpPr>
              <a:spLocks noChangeArrowheads="1"/>
            </p:cNvSpPr>
            <p:nvPr/>
          </p:nvSpPr>
          <p:spPr bwMode="auto">
            <a:xfrm>
              <a:off x="2290" y="1979"/>
              <a:ext cx="8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脱蜡复水</a:t>
              </a:r>
            </a:p>
          </p:txBody>
        </p:sp>
        <p:sp>
          <p:nvSpPr>
            <p:cNvPr id="10282" name="Rectangle 13"/>
            <p:cNvSpPr>
              <a:spLocks noChangeArrowheads="1"/>
            </p:cNvSpPr>
            <p:nvPr/>
          </p:nvSpPr>
          <p:spPr bwMode="auto">
            <a:xfrm>
              <a:off x="3470" y="1979"/>
              <a:ext cx="5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染色</a:t>
              </a:r>
            </a:p>
          </p:txBody>
        </p:sp>
        <p:sp>
          <p:nvSpPr>
            <p:cNvPr id="10283" name="Rectangle 14"/>
            <p:cNvSpPr>
              <a:spLocks noChangeArrowheads="1"/>
            </p:cNvSpPr>
            <p:nvPr/>
          </p:nvSpPr>
          <p:spPr bwMode="auto">
            <a:xfrm>
              <a:off x="4195" y="1979"/>
              <a:ext cx="5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水洗</a:t>
              </a:r>
            </a:p>
          </p:txBody>
        </p:sp>
        <p:sp>
          <p:nvSpPr>
            <p:cNvPr id="10284" name="Rectangle 15"/>
            <p:cNvSpPr>
              <a:spLocks noChangeArrowheads="1"/>
            </p:cNvSpPr>
            <p:nvPr/>
          </p:nvSpPr>
          <p:spPr bwMode="auto">
            <a:xfrm>
              <a:off x="5012" y="1979"/>
              <a:ext cx="5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分化</a:t>
              </a:r>
            </a:p>
          </p:txBody>
        </p:sp>
        <p:sp>
          <p:nvSpPr>
            <p:cNvPr id="10285" name="Rectangle 16"/>
            <p:cNvSpPr>
              <a:spLocks noChangeArrowheads="1"/>
            </p:cNvSpPr>
            <p:nvPr/>
          </p:nvSpPr>
          <p:spPr bwMode="auto">
            <a:xfrm>
              <a:off x="295" y="2886"/>
              <a:ext cx="5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漂洗</a:t>
              </a:r>
            </a:p>
          </p:txBody>
        </p:sp>
        <p:sp>
          <p:nvSpPr>
            <p:cNvPr id="10286" name="Rectangle 17"/>
            <p:cNvSpPr>
              <a:spLocks noChangeArrowheads="1"/>
            </p:cNvSpPr>
            <p:nvPr/>
          </p:nvSpPr>
          <p:spPr bwMode="auto">
            <a:xfrm>
              <a:off x="1111" y="2882"/>
              <a:ext cx="6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脱水</a:t>
              </a:r>
              <a:r>
                <a:rPr lang="en-US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Ⅰ</a:t>
              </a:r>
            </a:p>
          </p:txBody>
        </p:sp>
        <p:sp>
          <p:nvSpPr>
            <p:cNvPr id="10287" name="Rectangle 18"/>
            <p:cNvSpPr>
              <a:spLocks noChangeArrowheads="1"/>
            </p:cNvSpPr>
            <p:nvPr/>
          </p:nvSpPr>
          <p:spPr bwMode="auto">
            <a:xfrm>
              <a:off x="2109" y="2886"/>
              <a:ext cx="5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复染</a:t>
              </a:r>
            </a:p>
          </p:txBody>
        </p:sp>
        <p:sp>
          <p:nvSpPr>
            <p:cNvPr id="10288" name="Rectangle 19"/>
            <p:cNvSpPr>
              <a:spLocks noChangeArrowheads="1"/>
            </p:cNvSpPr>
            <p:nvPr/>
          </p:nvSpPr>
          <p:spPr bwMode="auto">
            <a:xfrm>
              <a:off x="2880" y="2931"/>
              <a:ext cx="6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脱水</a:t>
              </a:r>
              <a:r>
                <a:rPr lang="en-US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Ⅱ</a:t>
              </a:r>
            </a:p>
          </p:txBody>
        </p:sp>
        <p:sp>
          <p:nvSpPr>
            <p:cNvPr id="10289" name="Rectangle 20"/>
            <p:cNvSpPr>
              <a:spLocks noChangeArrowheads="1"/>
            </p:cNvSpPr>
            <p:nvPr/>
          </p:nvSpPr>
          <p:spPr bwMode="auto">
            <a:xfrm>
              <a:off x="3833" y="2976"/>
              <a:ext cx="5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镜检</a:t>
              </a:r>
            </a:p>
          </p:txBody>
        </p:sp>
        <p:sp>
          <p:nvSpPr>
            <p:cNvPr id="10290" name="Rectangle 21"/>
            <p:cNvSpPr>
              <a:spLocks noChangeArrowheads="1"/>
            </p:cNvSpPr>
            <p:nvPr/>
          </p:nvSpPr>
          <p:spPr bwMode="auto">
            <a:xfrm>
              <a:off x="4785" y="3022"/>
              <a:ext cx="5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封藏</a:t>
              </a:r>
            </a:p>
          </p:txBody>
        </p:sp>
        <p:sp>
          <p:nvSpPr>
            <p:cNvPr id="10291" name="Line 22"/>
            <p:cNvSpPr>
              <a:spLocks noChangeShapeType="1"/>
            </p:cNvSpPr>
            <p:nvPr/>
          </p:nvSpPr>
          <p:spPr bwMode="auto">
            <a:xfrm>
              <a:off x="793" y="1071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92" name="Line 23"/>
            <p:cNvSpPr>
              <a:spLocks noChangeShapeType="1"/>
            </p:cNvSpPr>
            <p:nvPr/>
          </p:nvSpPr>
          <p:spPr bwMode="auto">
            <a:xfrm>
              <a:off x="1565" y="1071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93" name="Line 24"/>
            <p:cNvSpPr>
              <a:spLocks noChangeShapeType="1"/>
            </p:cNvSpPr>
            <p:nvPr/>
          </p:nvSpPr>
          <p:spPr bwMode="auto">
            <a:xfrm>
              <a:off x="3107" y="1071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94" name="Line 25"/>
            <p:cNvSpPr>
              <a:spLocks noChangeShapeType="1"/>
            </p:cNvSpPr>
            <p:nvPr/>
          </p:nvSpPr>
          <p:spPr bwMode="auto">
            <a:xfrm>
              <a:off x="3923" y="1117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95" name="Line 26"/>
            <p:cNvSpPr>
              <a:spLocks noChangeShapeType="1"/>
            </p:cNvSpPr>
            <p:nvPr/>
          </p:nvSpPr>
          <p:spPr bwMode="auto">
            <a:xfrm>
              <a:off x="4830" y="1117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96" name="Line 28"/>
            <p:cNvSpPr>
              <a:spLocks noChangeShapeType="1"/>
            </p:cNvSpPr>
            <p:nvPr/>
          </p:nvSpPr>
          <p:spPr bwMode="auto">
            <a:xfrm>
              <a:off x="1292" y="2160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97" name="Line 29"/>
            <p:cNvSpPr>
              <a:spLocks noChangeShapeType="1"/>
            </p:cNvSpPr>
            <p:nvPr/>
          </p:nvSpPr>
          <p:spPr bwMode="auto">
            <a:xfrm>
              <a:off x="2109" y="2160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98" name="Line 30"/>
            <p:cNvSpPr>
              <a:spLocks noChangeShapeType="1"/>
            </p:cNvSpPr>
            <p:nvPr/>
          </p:nvSpPr>
          <p:spPr bwMode="auto">
            <a:xfrm>
              <a:off x="3198" y="2115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99" name="Line 31"/>
            <p:cNvSpPr>
              <a:spLocks noChangeShapeType="1"/>
            </p:cNvSpPr>
            <p:nvPr/>
          </p:nvSpPr>
          <p:spPr bwMode="auto">
            <a:xfrm>
              <a:off x="3969" y="2160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300" name="Line 32"/>
            <p:cNvSpPr>
              <a:spLocks noChangeShapeType="1"/>
            </p:cNvSpPr>
            <p:nvPr/>
          </p:nvSpPr>
          <p:spPr bwMode="auto">
            <a:xfrm>
              <a:off x="4694" y="2160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301" name="Line 33"/>
            <p:cNvSpPr>
              <a:spLocks noChangeShapeType="1"/>
            </p:cNvSpPr>
            <p:nvPr/>
          </p:nvSpPr>
          <p:spPr bwMode="auto">
            <a:xfrm>
              <a:off x="884" y="3067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302" name="Line 34"/>
            <p:cNvSpPr>
              <a:spLocks noChangeShapeType="1"/>
            </p:cNvSpPr>
            <p:nvPr/>
          </p:nvSpPr>
          <p:spPr bwMode="auto">
            <a:xfrm>
              <a:off x="1837" y="3067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303" name="Line 35"/>
            <p:cNvSpPr>
              <a:spLocks noChangeShapeType="1"/>
            </p:cNvSpPr>
            <p:nvPr/>
          </p:nvSpPr>
          <p:spPr bwMode="auto">
            <a:xfrm>
              <a:off x="2653" y="3067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304" name="Line 36"/>
            <p:cNvSpPr>
              <a:spLocks noChangeShapeType="1"/>
            </p:cNvSpPr>
            <p:nvPr/>
          </p:nvSpPr>
          <p:spPr bwMode="auto">
            <a:xfrm>
              <a:off x="3606" y="3158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305" name="Line 37"/>
            <p:cNvSpPr>
              <a:spLocks noChangeShapeType="1"/>
            </p:cNvSpPr>
            <p:nvPr/>
          </p:nvSpPr>
          <p:spPr bwMode="auto">
            <a:xfrm>
              <a:off x="4422" y="3158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306" name="Text Box 38"/>
            <p:cNvSpPr txBox="1">
              <a:spLocks noChangeArrowheads="1"/>
            </p:cNvSpPr>
            <p:nvPr/>
          </p:nvSpPr>
          <p:spPr bwMode="auto">
            <a:xfrm>
              <a:off x="1837" y="890"/>
              <a:ext cx="6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洗涤</a:t>
              </a:r>
            </a:p>
          </p:txBody>
        </p:sp>
        <p:sp>
          <p:nvSpPr>
            <p:cNvPr id="10307" name="Line 39"/>
            <p:cNvSpPr>
              <a:spLocks noChangeShapeType="1"/>
            </p:cNvSpPr>
            <p:nvPr/>
          </p:nvSpPr>
          <p:spPr bwMode="auto">
            <a:xfrm>
              <a:off x="2290" y="1071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308" name="Line 36"/>
            <p:cNvSpPr>
              <a:spLocks noChangeShapeType="1"/>
            </p:cNvSpPr>
            <p:nvPr/>
          </p:nvSpPr>
          <p:spPr bwMode="auto">
            <a:xfrm>
              <a:off x="2381" y="3158"/>
              <a:ext cx="181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309" name="Rectangle 20"/>
            <p:cNvSpPr>
              <a:spLocks noChangeArrowheads="1"/>
            </p:cNvSpPr>
            <p:nvPr/>
          </p:nvSpPr>
          <p:spPr bwMode="auto">
            <a:xfrm>
              <a:off x="2608" y="3385"/>
              <a:ext cx="5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镜检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4"/>
          <p:cNvSpPr>
            <a:spLocks noChangeArrowheads="1"/>
          </p:cNvSpPr>
          <p:nvPr/>
        </p:nvSpPr>
        <p:spPr bwMode="auto">
          <a:xfrm>
            <a:off x="468313" y="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altLang="zh-CN" sz="4400">
                <a:solidFill>
                  <a:srgbClr val="FF6600"/>
                </a:solidFill>
                <a:latin typeface="Calibri" pitchFamily="34" charset="0"/>
              </a:rPr>
              <a:t>【</a:t>
            </a:r>
            <a:r>
              <a:rPr lang="zh-CN" altLang="en-US" sz="4400">
                <a:solidFill>
                  <a:srgbClr val="FF6600"/>
                </a:solidFill>
                <a:latin typeface="Calibri" pitchFamily="34" charset="0"/>
              </a:rPr>
              <a:t>实验步骤</a:t>
            </a:r>
            <a:r>
              <a:rPr lang="en-US" altLang="zh-CN" sz="4400">
                <a:solidFill>
                  <a:srgbClr val="FF6600"/>
                </a:solidFill>
                <a:latin typeface="Calibri" pitchFamily="34" charset="0"/>
              </a:rPr>
              <a:t>】</a:t>
            </a:r>
          </a:p>
        </p:txBody>
      </p:sp>
      <p:sp>
        <p:nvSpPr>
          <p:cNvPr id="11273" name="Rectangle 3"/>
          <p:cNvSpPr>
            <a:spLocks noChangeArrowheads="1"/>
          </p:cNvSpPr>
          <p:nvPr/>
        </p:nvSpPr>
        <p:spPr bwMode="auto">
          <a:xfrm>
            <a:off x="250825" y="1196975"/>
            <a:ext cx="8713788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80000"/>
              </a:lnSpc>
              <a:spcBef>
                <a:spcPct val="20000"/>
              </a:spcBef>
              <a:buFont typeface="Wingdings" pitchFamily="2" charset="2"/>
              <a:buAutoNum type="arabicPeriod"/>
              <a:defRPr/>
            </a:pPr>
            <a:r>
              <a:rPr lang="zh-CN" altLang="en-US" sz="3200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取材：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zh-CN" altLang="en-US" sz="3200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   </a:t>
            </a:r>
            <a:r>
              <a:rPr lang="zh-CN" altLang="en-US" sz="3200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颈椎脱臼法处死小鼠，打开腹腔，剪取肝</a:t>
            </a:r>
            <a:r>
              <a:rPr lang="en-US" sz="3200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\</a:t>
            </a:r>
            <a:r>
              <a:rPr lang="zh-CN" altLang="en-US" sz="3200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肾组织。</a:t>
            </a:r>
            <a:r>
              <a:rPr lang="en-US" sz="3200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切取的组织块不宜太大，以便固定剂穿透，通常以5mm×5mm×2mm</a:t>
            </a:r>
            <a:r>
              <a:rPr lang="zh-CN" altLang="en-US" sz="3200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，</a:t>
            </a:r>
            <a:r>
              <a:rPr lang="en-US" sz="3200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取下所需要的肝组织，切成一小块2~3mm</a:t>
            </a:r>
            <a:r>
              <a:rPr lang="zh-CN" altLang="en-US" sz="3200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厚。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en-US" altLang="zh-CN" sz="3200">
              <a:solidFill>
                <a:srgbClr val="431AF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en-US" altLang="zh-CN" sz="280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zh-CN" altLang="en-US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zh-CN" altLang="en-US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11267" name="Picture 10" descr="t01bb9659d5ca7aaf3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4005263"/>
            <a:ext cx="2663825" cy="19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12" descr="t01293e1ce637937b3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3933825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4"/>
          <p:cNvSpPr>
            <a:spLocks noChangeArrowheads="1"/>
          </p:cNvSpPr>
          <p:nvPr/>
        </p:nvSpPr>
        <p:spPr bwMode="auto">
          <a:xfrm>
            <a:off x="468313" y="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altLang="zh-CN" sz="4400">
                <a:solidFill>
                  <a:srgbClr val="FF6600"/>
                </a:solidFill>
                <a:latin typeface="Calibri" pitchFamily="34" charset="0"/>
              </a:rPr>
              <a:t>【</a:t>
            </a:r>
            <a:r>
              <a:rPr lang="zh-CN" altLang="en-US" sz="4400">
                <a:solidFill>
                  <a:srgbClr val="FF6600"/>
                </a:solidFill>
                <a:latin typeface="Calibri" pitchFamily="34" charset="0"/>
              </a:rPr>
              <a:t>实验步骤</a:t>
            </a:r>
            <a:r>
              <a:rPr lang="en-US" altLang="zh-CN" sz="4400">
                <a:solidFill>
                  <a:srgbClr val="FF6600"/>
                </a:solidFill>
                <a:latin typeface="Calibri" pitchFamily="34" charset="0"/>
              </a:rPr>
              <a:t>】</a:t>
            </a:r>
          </a:p>
        </p:txBody>
      </p:sp>
      <p:sp>
        <p:nvSpPr>
          <p:cNvPr id="16389" name="Rectangle 3"/>
          <p:cNvSpPr>
            <a:spLocks noChangeArrowheads="1"/>
          </p:cNvSpPr>
          <p:nvPr/>
        </p:nvSpPr>
        <p:spPr bwMode="auto">
          <a:xfrm>
            <a:off x="323850" y="1412875"/>
            <a:ext cx="865981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altLang="zh-CN" sz="32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2.</a:t>
            </a:r>
            <a:r>
              <a:rPr lang="zh-CN" altLang="en-US" sz="32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固定：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zh-CN" altLang="en-US" sz="32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       将切好的肝组织用生理盐水洗一下，立即投入卡诺固定液中固定，固定</a:t>
            </a:r>
            <a:r>
              <a:rPr lang="en-US" sz="32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30~50min</a:t>
            </a:r>
            <a:r>
              <a:rPr lang="zh-CN" altLang="en-US" sz="32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。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en-US" altLang="zh-CN" sz="3200">
              <a:solidFill>
                <a:srgbClr val="431AF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宋体" charset="-122"/>
            </a:endParaRP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en-US" altLang="zh-CN" sz="200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16390" name="Rectangle 3"/>
          <p:cNvSpPr>
            <a:spLocks noChangeArrowheads="1"/>
          </p:cNvSpPr>
          <p:nvPr/>
        </p:nvSpPr>
        <p:spPr bwMode="auto">
          <a:xfrm>
            <a:off x="539750" y="5300663"/>
            <a:ext cx="8229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3.</a:t>
            </a:r>
            <a:r>
              <a:rPr lang="zh-CN" altLang="en-US" sz="28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洗涤： </a:t>
            </a:r>
            <a:r>
              <a:rPr lang="en-US" sz="2800" b="1">
                <a:solidFill>
                  <a:srgbClr val="431AF2"/>
                </a:solidFill>
                <a:latin typeface="宋体" charset="-122"/>
              </a:rPr>
              <a:t>7</a:t>
            </a:r>
            <a:r>
              <a:rPr lang="en-US" altLang="zh-CN" sz="2800" b="1">
                <a:solidFill>
                  <a:srgbClr val="431AF2"/>
                </a:solidFill>
                <a:latin typeface="宋体" charset="-122"/>
              </a:rPr>
              <a:t>5</a:t>
            </a:r>
            <a:r>
              <a:rPr lang="zh-CN" altLang="en-US" sz="2800" b="1">
                <a:solidFill>
                  <a:srgbClr val="431AF2"/>
                </a:solidFill>
                <a:latin typeface="宋体" charset="-122"/>
              </a:rPr>
              <a:t>％乙醇洗涤三次</a:t>
            </a:r>
            <a:endParaRPr lang="zh-CN" altLang="en-US" sz="2800" b="1">
              <a:solidFill>
                <a:srgbClr val="431AF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宋体" charset="-122"/>
            </a:endParaRPr>
          </a:p>
        </p:txBody>
      </p:sp>
      <p:pic>
        <p:nvPicPr>
          <p:cNvPr id="12292" name="Picture 7" descr="t0116f3812f0c45a54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8525" y="3355975"/>
            <a:ext cx="2303463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8" descr="get?name=T1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538" y="2852738"/>
            <a:ext cx="29781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3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4"/>
          <p:cNvSpPr>
            <a:spLocks noChangeArrowheads="1"/>
          </p:cNvSpPr>
          <p:nvPr/>
        </p:nvSpPr>
        <p:spPr bwMode="auto">
          <a:xfrm>
            <a:off x="468313" y="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altLang="zh-CN" sz="4400">
                <a:solidFill>
                  <a:srgbClr val="FF6600"/>
                </a:solidFill>
                <a:latin typeface="Calibri" pitchFamily="34" charset="0"/>
              </a:rPr>
              <a:t>【</a:t>
            </a:r>
            <a:r>
              <a:rPr lang="zh-CN" altLang="en-US" sz="4400">
                <a:solidFill>
                  <a:srgbClr val="FF6600"/>
                </a:solidFill>
                <a:latin typeface="Calibri" pitchFamily="34" charset="0"/>
              </a:rPr>
              <a:t>实验步骤</a:t>
            </a:r>
            <a:r>
              <a:rPr lang="en-US" altLang="zh-CN" sz="4400">
                <a:solidFill>
                  <a:srgbClr val="FF6600"/>
                </a:solidFill>
                <a:latin typeface="Calibri" pitchFamily="34" charset="0"/>
              </a:rPr>
              <a:t>】</a:t>
            </a:r>
          </a:p>
        </p:txBody>
      </p:sp>
      <p:sp>
        <p:nvSpPr>
          <p:cNvPr id="17413" name="Rectangle 3"/>
          <p:cNvSpPr>
            <a:spLocks noChangeArrowheads="1"/>
          </p:cNvSpPr>
          <p:nvPr/>
        </p:nvSpPr>
        <p:spPr bwMode="auto">
          <a:xfrm>
            <a:off x="539750" y="1341438"/>
            <a:ext cx="8143875" cy="185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4.</a:t>
            </a:r>
            <a:r>
              <a:rPr lang="zh-CN" altLang="en-US" sz="32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脱水：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altLang="zh-CN" sz="32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    </a:t>
            </a:r>
            <a:r>
              <a:rPr lang="zh-CN" altLang="en-US" sz="32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洗涤后加入</a:t>
            </a:r>
            <a:r>
              <a:rPr lang="en-US" sz="32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80%</a:t>
            </a:r>
            <a:r>
              <a:rPr lang="zh-CN" altLang="en-US" sz="32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、</a:t>
            </a:r>
            <a:r>
              <a:rPr lang="en-US" sz="32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90%</a:t>
            </a:r>
            <a:r>
              <a:rPr lang="zh-CN" altLang="en-US" sz="32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各级乙醇溶液脱水各</a:t>
            </a:r>
            <a:r>
              <a:rPr lang="en-US" sz="32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40min</a:t>
            </a:r>
            <a:r>
              <a:rPr lang="zh-CN" altLang="en-US" sz="32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，放入</a:t>
            </a:r>
            <a:r>
              <a:rPr lang="en-US" sz="32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95%</a:t>
            </a:r>
            <a:r>
              <a:rPr lang="zh-CN" altLang="en-US" sz="32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、</a:t>
            </a:r>
            <a:r>
              <a:rPr lang="en-US" sz="32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100%</a:t>
            </a:r>
            <a:r>
              <a:rPr lang="zh-CN" altLang="en-US" sz="32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各两次，每次</a:t>
            </a:r>
            <a:r>
              <a:rPr lang="en-US" sz="32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20min</a:t>
            </a:r>
            <a:r>
              <a:rPr lang="zh-CN" altLang="en-US" sz="32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。</a:t>
            </a:r>
            <a:endParaRPr lang="en-US" altLang="zh-CN" sz="3200" b="1">
              <a:solidFill>
                <a:srgbClr val="431AF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宋体" charset="-122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altLang="zh-CN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</a:t>
            </a:r>
            <a:endParaRPr lang="zh-CN" altLang="en-US" b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17414" name="Rectangle 3"/>
          <p:cNvSpPr>
            <a:spLocks noChangeArrowheads="1"/>
          </p:cNvSpPr>
          <p:nvPr/>
        </p:nvSpPr>
        <p:spPr bwMode="auto">
          <a:xfrm>
            <a:off x="755650" y="3573463"/>
            <a:ext cx="432276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1000" indent="-38100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altLang="zh-CN" sz="32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5.</a:t>
            </a:r>
            <a:r>
              <a:rPr lang="zh-CN" altLang="en-US" sz="32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透明：</a:t>
            </a:r>
          </a:p>
          <a:p>
            <a:pPr marL="381000" indent="-38100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zh-CN" altLang="en-US" sz="32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   无水乙醇、二甲苯等量混合液</a:t>
            </a:r>
            <a:r>
              <a:rPr lang="en-US" sz="32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15min</a:t>
            </a:r>
            <a:r>
              <a:rPr lang="zh-CN" altLang="en-US" sz="32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，二甲苯</a:t>
            </a:r>
            <a:r>
              <a:rPr lang="en-US" sz="32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0.5h</a:t>
            </a:r>
            <a:r>
              <a:rPr lang="zh-CN" altLang="en-US" sz="32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（或至透明为止），须换一次二甲苯。</a:t>
            </a:r>
          </a:p>
        </p:txBody>
      </p:sp>
      <p:pic>
        <p:nvPicPr>
          <p:cNvPr id="13316" name="Picture 7" descr="get?name=T1JXd0BKdb1RCvBVd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00675" y="3357563"/>
            <a:ext cx="3743325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7" descr="get?name=T1pBsjBbx51RCvBVd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4797425"/>
            <a:ext cx="31115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611188" y="1484313"/>
            <a:ext cx="78803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  <a:buFont typeface="Arial" charset="0"/>
              <a:buNone/>
              <a:defRPr/>
            </a:pPr>
            <a:r>
              <a:rPr lang="en-US" altLang="zh-CN" sz="28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6.</a:t>
            </a:r>
            <a:r>
              <a:rPr lang="zh-CN" altLang="en-US" sz="28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透蜡：</a:t>
            </a:r>
          </a:p>
          <a:p>
            <a:pPr marL="381000" indent="-381000">
              <a:spcBef>
                <a:spcPct val="20000"/>
              </a:spcBef>
              <a:buFont typeface="Arial" charset="0"/>
              <a:buNone/>
              <a:defRPr/>
            </a:pPr>
            <a:r>
              <a:rPr lang="zh-CN" altLang="en-US" sz="28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     放入二甲苯和石蜡各半的混合液</a:t>
            </a:r>
            <a:r>
              <a:rPr lang="en-US" sz="28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15-20min</a:t>
            </a:r>
            <a:r>
              <a:rPr lang="zh-CN" altLang="en-US" sz="28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，再放入石蜡</a:t>
            </a:r>
            <a:r>
              <a:rPr lang="en-US" sz="28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Ⅰ</a:t>
            </a:r>
            <a:r>
              <a:rPr lang="zh-CN" altLang="en-US" sz="28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、石蜡</a:t>
            </a:r>
            <a:r>
              <a:rPr lang="en-US" sz="28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Ⅱ </a:t>
            </a:r>
            <a:r>
              <a:rPr lang="zh-CN" altLang="en-US" sz="28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透蜡各</a:t>
            </a:r>
            <a:r>
              <a:rPr lang="en-US" sz="28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20~30</a:t>
            </a:r>
            <a:r>
              <a:rPr lang="zh-CN" altLang="en-US" sz="28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分钟。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827088" y="2997200"/>
            <a:ext cx="7921625" cy="2654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zh-CN" altLang="en-US" sz="28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透蜡的目的是除去组织中的透明剂（如二甲苯等），使石蜡渗透到组织内部达到饱和程度以便包埋。透蜡时间根据组织的薄厚、大小来进行。透蜡应在恒温箱内进行，并保持箱内温度在</a:t>
            </a:r>
            <a:r>
              <a:rPr lang="en-US" sz="28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55~60℃</a:t>
            </a:r>
            <a:r>
              <a:rPr lang="zh-CN" altLang="en-US" sz="28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左右，注意温度不要过高，以免组织发脆。置于恒温箱</a:t>
            </a:r>
            <a:r>
              <a:rPr lang="en-US" sz="28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0.5h</a:t>
            </a:r>
            <a:r>
              <a:rPr lang="zh-CN" altLang="en-US" sz="28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。</a:t>
            </a:r>
          </a:p>
        </p:txBody>
      </p:sp>
      <p:sp>
        <p:nvSpPr>
          <p:cNvPr id="14340" name="Rectangle 2"/>
          <p:cNvSpPr>
            <a:spLocks noChangeArrowheads="1"/>
          </p:cNvSpPr>
          <p:nvPr/>
        </p:nvSpPr>
        <p:spPr bwMode="auto">
          <a:xfrm>
            <a:off x="468313" y="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altLang="zh-CN" sz="4400">
                <a:solidFill>
                  <a:srgbClr val="FF6600"/>
                </a:solidFill>
                <a:latin typeface="Calibri" pitchFamily="34" charset="0"/>
              </a:rPr>
              <a:t>【</a:t>
            </a:r>
            <a:r>
              <a:rPr lang="zh-CN" altLang="en-US" sz="4400">
                <a:solidFill>
                  <a:srgbClr val="FF6600"/>
                </a:solidFill>
                <a:latin typeface="Calibri" pitchFamily="34" charset="0"/>
              </a:rPr>
              <a:t>实验步骤</a:t>
            </a:r>
            <a:r>
              <a:rPr lang="en-US" altLang="zh-CN" sz="4400">
                <a:solidFill>
                  <a:srgbClr val="FF6600"/>
                </a:solidFill>
                <a:latin typeface="Calibri" pitchFamily="34" charset="0"/>
              </a:rPr>
              <a:t>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8" grpId="0"/>
      <p:bldP spid="18438" grpId="1"/>
    </p:bldLst>
  </p:timing>
</p:sld>
</file>

<file path=ppt/theme/theme1.xml><?xml version="1.0" encoding="utf-8"?>
<a:theme xmlns:a="http://schemas.openxmlformats.org/drawingml/2006/main" name="新建 Microsoft PowerPoint 演示文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191</TotalTime>
  <Words>1569</Words>
  <Application>Microsoft Office PowerPoint</Application>
  <PresentationFormat>全屏显示(4:3)</PresentationFormat>
  <Paragraphs>110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演示文稿设计模板</vt:lpstr>
      </vt:variant>
      <vt:variant>
        <vt:i4>3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Verdana</vt:lpstr>
      <vt:lpstr>宋体</vt:lpstr>
      <vt:lpstr>Arial</vt:lpstr>
      <vt:lpstr>Calibri</vt:lpstr>
      <vt:lpstr>Wingdings</vt:lpstr>
      <vt:lpstr>新建 Microsoft PowerPoint 演示文稿</vt:lpstr>
      <vt:lpstr>新建 Microsoft PowerPoint 演示文稿</vt:lpstr>
      <vt:lpstr>新建 Microsoft PowerPoint 演示文稿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微软用户</cp:lastModifiedBy>
  <cp:revision>33</cp:revision>
  <dcterms:created xsi:type="dcterms:W3CDTF">2014-04-15T01:48:22Z</dcterms:created>
  <dcterms:modified xsi:type="dcterms:W3CDTF">2014-06-21T04:06:33Z</dcterms:modified>
</cp:coreProperties>
</file>